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Lst>
  <p:notesMasterIdLst>
    <p:notesMasterId r:id="rId5"/>
  </p:notesMasterIdLst>
  <p:sldSz cx="14630400" cy="8229600"/>
  <p:notesSz cx="8229600" cy="14630400"/>
  <p:embeddedFontLst>
    <p:embeddedFont>
      <p:font typeface="Lato"/>
      <p:regular r:id="rId10"/>
    </p:embeddedFont>
    <p:embeddedFont>
      <p:font typeface="Lato"/>
      <p:regular r:id="rId11"/>
    </p:embeddedFont>
    <p:embeddedFont>
      <p:font typeface="Lato"/>
      <p:regular r:id="rId12"/>
    </p:embeddedFont>
    <p:embeddedFont>
      <p:font typeface="Lato"/>
      <p:regular r:id="rId13"/>
    </p:embeddedFont>
    <p:embeddedFont>
      <p:font typeface="Lato"/>
      <p:regular r:id="rId14"/>
    </p:embeddedFont>
    <p:embeddedFont>
      <p:font typeface="Lato"/>
      <p:regular r:id="rId15"/>
    </p:embeddedFont>
    <p:embeddedFont>
      <p:font typeface="Lato"/>
      <p:regular r:id="rId16"/>
    </p:embeddedFont>
    <p:embeddedFont>
      <p:font typeface="Lato"/>
      <p:regular r:id="rId17"/>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notesMaster" Target="notesMasters/notesMaster1.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0" Type="http://schemas.openxmlformats.org/officeDocument/2006/relationships/font" Target="fonts/font1.fntdata"/><Relationship Id="rId11" Type="http://schemas.openxmlformats.org/officeDocument/2006/relationships/font" Target="fonts/font2.fntdata"/><Relationship Id="rId12" Type="http://schemas.openxmlformats.org/officeDocument/2006/relationships/font" Target="fonts/font3.fntdata"/><Relationship Id="rId13" Type="http://schemas.openxmlformats.org/officeDocument/2006/relationships/font" Target="fonts/font4.fntdata"/><Relationship Id="rId14" Type="http://schemas.openxmlformats.org/officeDocument/2006/relationships/font" Target="fonts/font5.fntdata"/><Relationship Id="rId15" Type="http://schemas.openxmlformats.org/officeDocument/2006/relationships/font" Target="fonts/font6.fntdata"/><Relationship Id="rId16" Type="http://schemas.openxmlformats.org/officeDocument/2006/relationships/font" Target="fonts/font7.fntdata"/><Relationship Id="rId17"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slideLayout" Target="../slideLayouts/slideLayout3.xml"/><Relationship Id="rId1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4.xml"/><Relationship Id="rId6"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78047" y="622697"/>
            <a:ext cx="7560707" cy="2120622"/>
          </a:xfrm>
          <a:prstGeom prst="rect">
            <a:avLst/>
          </a:prstGeom>
          <a:noFill/>
          <a:ln/>
        </p:spPr>
        <p:txBody>
          <a:bodyPr wrap="square" lIns="0" tIns="0" rIns="0" bIns="0" rtlCol="0" anchor="t"/>
          <a:lstStyle/>
          <a:p>
            <a:pPr algn="l" indent="0" marL="0">
              <a:lnSpc>
                <a:spcPts val="5550"/>
              </a:lnSpc>
              <a:buNone/>
            </a:pPr>
            <a:r>
              <a:rPr lang="en-US" sz="4450" b="1" dirty="0">
                <a:solidFill>
                  <a:srgbClr val="124E73"/>
                </a:solidFill>
                <a:latin typeface="Lato Bold" pitchFamily="34" charset="0"/>
                <a:ea typeface="Lato Bold" pitchFamily="34" charset="-122"/>
                <a:cs typeface="Lato Bold" pitchFamily="34" charset="-120"/>
              </a:rPr>
              <a:t>Estrategias de IA para la Detección y Prevención del Fraude</a:t>
            </a:r>
            <a:endParaRPr lang="en-US" sz="4450" dirty="0"/>
          </a:p>
        </p:txBody>
      </p:sp>
      <p:sp>
        <p:nvSpPr>
          <p:cNvPr id="4" name="Text 1"/>
          <p:cNvSpPr/>
          <p:nvPr/>
        </p:nvSpPr>
        <p:spPr>
          <a:xfrm>
            <a:off x="6278047" y="3082528"/>
            <a:ext cx="7560707" cy="1809750"/>
          </a:xfrm>
          <a:prstGeom prst="rect">
            <a:avLst/>
          </a:prstGeom>
          <a:noFill/>
          <a:ln/>
        </p:spPr>
        <p:txBody>
          <a:bodyPr wrap="square" lIns="0" tIns="0" rIns="0" bIns="0" rtlCol="0" anchor="t"/>
          <a:lstStyle/>
          <a:p>
            <a:pPr algn="l" indent="0" marL="0">
              <a:lnSpc>
                <a:spcPts val="2800"/>
              </a:lnSpc>
              <a:buNone/>
            </a:pPr>
            <a:r>
              <a:rPr lang="en-US" sz="1750" dirty="0">
                <a:solidFill>
                  <a:srgbClr val="2B4150"/>
                </a:solidFill>
                <a:latin typeface="Lato" pitchFamily="34" charset="0"/>
                <a:ea typeface="Lato" pitchFamily="34" charset="-122"/>
                <a:cs typeface="Lato" pitchFamily="34" charset="-120"/>
              </a:rPr>
              <a:t>La evolución del fraude ha desafiado los métodos tradicionales de detección, que han demostrado ser ineficaces ante las tácticas cada vez más sofisticadas de los defraudadores. En este contexto, la inteligencia artificial (IA) se ha convertido en una herramienta fundamental para fortalecer la prevención y detección del fraude mediante modelos más dinámicos y eficientes.</a:t>
            </a:r>
            <a:endParaRPr lang="en-US" sz="1750" dirty="0"/>
          </a:p>
        </p:txBody>
      </p:sp>
      <p:sp>
        <p:nvSpPr>
          <p:cNvPr id="5" name="Text 2"/>
          <p:cNvSpPr/>
          <p:nvPr/>
        </p:nvSpPr>
        <p:spPr>
          <a:xfrm>
            <a:off x="6278047" y="5146715"/>
            <a:ext cx="7560707" cy="1809750"/>
          </a:xfrm>
          <a:prstGeom prst="rect">
            <a:avLst/>
          </a:prstGeom>
          <a:noFill/>
          <a:ln/>
        </p:spPr>
        <p:txBody>
          <a:bodyPr wrap="square" lIns="0" tIns="0" rIns="0" bIns="0" rtlCol="0" anchor="t"/>
          <a:lstStyle/>
          <a:p>
            <a:pPr algn="l" indent="0" marL="0">
              <a:lnSpc>
                <a:spcPts val="2800"/>
              </a:lnSpc>
              <a:buNone/>
            </a:pPr>
            <a:r>
              <a:rPr lang="en-US" sz="1750" dirty="0">
                <a:solidFill>
                  <a:srgbClr val="2B4150"/>
                </a:solidFill>
                <a:latin typeface="Lato" pitchFamily="34" charset="0"/>
                <a:ea typeface="Lato" pitchFamily="34" charset="-122"/>
                <a:cs typeface="Lato" pitchFamily="34" charset="-120"/>
              </a:rPr>
              <a:t>Las tecnologías avanzadas de IA permiten detectar fraudes en tiempo real con mayor precisión y flexibilidad. Su capacidad de análisis masivo las convierte en herramientas esenciales para combatir el fraude financiero y corporativo, transformando la manera en que las instituciones protegen sus activos y a sus clientes.</a:t>
            </a:r>
            <a:endParaRPr lang="en-US" sz="1750" dirty="0"/>
          </a:p>
        </p:txBody>
      </p:sp>
      <p:sp>
        <p:nvSpPr>
          <p:cNvPr id="6" name="Shape 3"/>
          <p:cNvSpPr/>
          <p:nvPr/>
        </p:nvSpPr>
        <p:spPr>
          <a:xfrm>
            <a:off x="6278047" y="7227808"/>
            <a:ext cx="361831" cy="361831"/>
          </a:xfrm>
          <a:prstGeom prst="roundRect">
            <a:avLst>
              <a:gd name="adj" fmla="val 25268939"/>
            </a:avLst>
          </a:prstGeom>
          <a:solidFill>
            <a:srgbClr val="4E5768"/>
          </a:solidFill>
          <a:ln w="7620">
            <a:solidFill>
              <a:srgbClr val="FFFFFF"/>
            </a:solidFill>
            <a:prstDash val="solid"/>
          </a:ln>
        </p:spPr>
      </p:sp>
      <p:sp>
        <p:nvSpPr>
          <p:cNvPr id="7" name="Text 4"/>
          <p:cNvSpPr/>
          <p:nvPr/>
        </p:nvSpPr>
        <p:spPr>
          <a:xfrm>
            <a:off x="6399967" y="7359968"/>
            <a:ext cx="117991" cy="97512"/>
          </a:xfrm>
          <a:prstGeom prst="rect">
            <a:avLst/>
          </a:prstGeom>
          <a:noFill/>
          <a:ln/>
        </p:spPr>
        <p:txBody>
          <a:bodyPr wrap="none" lIns="0" tIns="0" rIns="0" bIns="0" rtlCol="0" anchor="t"/>
          <a:lstStyle/>
          <a:p>
            <a:pPr algn="ctr" indent="0" marL="0">
              <a:lnSpc>
                <a:spcPts val="750"/>
              </a:lnSpc>
              <a:buNone/>
            </a:pPr>
            <a:r>
              <a:rPr lang="en-US" sz="750" dirty="0">
                <a:solidFill>
                  <a:srgbClr val="FFFFFF"/>
                </a:solidFill>
                <a:latin typeface="Lato Medium" pitchFamily="34" charset="0"/>
                <a:ea typeface="Lato Medium" pitchFamily="34" charset="-122"/>
                <a:cs typeface="Lato Medium" pitchFamily="34" charset="-120"/>
              </a:rPr>
              <a:t>AS</a:t>
            </a:r>
            <a:endParaRPr lang="en-US" sz="750" dirty="0"/>
          </a:p>
        </p:txBody>
      </p:sp>
      <p:sp>
        <p:nvSpPr>
          <p:cNvPr id="8" name="Text 5"/>
          <p:cNvSpPr/>
          <p:nvPr/>
        </p:nvSpPr>
        <p:spPr>
          <a:xfrm>
            <a:off x="6752868" y="7210901"/>
            <a:ext cx="2471738" cy="395883"/>
          </a:xfrm>
          <a:prstGeom prst="rect">
            <a:avLst/>
          </a:prstGeom>
          <a:noFill/>
          <a:ln/>
        </p:spPr>
        <p:txBody>
          <a:bodyPr wrap="none" lIns="0" tIns="0" rIns="0" bIns="0" rtlCol="0" anchor="t"/>
          <a:lstStyle/>
          <a:p>
            <a:pPr algn="l" indent="0" marL="0">
              <a:lnSpc>
                <a:spcPts val="3100"/>
              </a:lnSpc>
              <a:buNone/>
            </a:pPr>
            <a:r>
              <a:rPr lang="en-US" sz="2200" b="1" dirty="0">
                <a:solidFill>
                  <a:srgbClr val="2B4150"/>
                </a:solidFill>
                <a:latin typeface="Lato Bold" pitchFamily="34" charset="0"/>
                <a:ea typeface="Lato Bold" pitchFamily="34" charset="-122"/>
                <a:cs typeface="Lato Bold" pitchFamily="34" charset="-120"/>
              </a:rPr>
              <a:t>por Albert Salvador</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94730" y="701040"/>
            <a:ext cx="12114133" cy="620316"/>
          </a:xfrm>
          <a:prstGeom prst="rect">
            <a:avLst/>
          </a:prstGeom>
          <a:noFill/>
          <a:ln/>
        </p:spPr>
        <p:txBody>
          <a:bodyPr wrap="none" lIns="0" tIns="0" rIns="0" bIns="0" rtlCol="0" anchor="t"/>
          <a:lstStyle/>
          <a:p>
            <a:pPr algn="l" indent="0" marL="0">
              <a:lnSpc>
                <a:spcPts val="4850"/>
              </a:lnSpc>
              <a:buNone/>
            </a:pPr>
            <a:r>
              <a:rPr lang="en-US" sz="3900" b="1" dirty="0">
                <a:solidFill>
                  <a:srgbClr val="124E73"/>
                </a:solidFill>
                <a:latin typeface="Lato Bold" pitchFamily="34" charset="0"/>
                <a:ea typeface="Lato Bold" pitchFamily="34" charset="-122"/>
                <a:cs typeface="Lato Bold" pitchFamily="34" charset="-120"/>
              </a:rPr>
              <a:t>Tecnologías Clave en la IA para la Detección de Fraudes</a:t>
            </a:r>
            <a:endParaRPr lang="en-US" sz="3900" dirty="0"/>
          </a:p>
        </p:txBody>
      </p:sp>
      <p:sp>
        <p:nvSpPr>
          <p:cNvPr id="3" name="Text 1"/>
          <p:cNvSpPr/>
          <p:nvPr/>
        </p:nvSpPr>
        <p:spPr>
          <a:xfrm>
            <a:off x="2219206" y="1793915"/>
            <a:ext cx="2481143" cy="310158"/>
          </a:xfrm>
          <a:prstGeom prst="rect">
            <a:avLst/>
          </a:prstGeom>
          <a:noFill/>
          <a:ln/>
        </p:spPr>
        <p:txBody>
          <a:bodyPr wrap="none" lIns="0" tIns="0" rIns="0" bIns="0" rtlCol="0" anchor="t"/>
          <a:lstStyle/>
          <a:p>
            <a:pPr algn="r" indent="0" marL="0">
              <a:lnSpc>
                <a:spcPts val="2400"/>
              </a:lnSpc>
              <a:buNone/>
            </a:pPr>
            <a:r>
              <a:rPr lang="en-US" sz="1950" b="1" dirty="0">
                <a:solidFill>
                  <a:srgbClr val="2B4150"/>
                </a:solidFill>
                <a:latin typeface="Lato Bold" pitchFamily="34" charset="0"/>
                <a:ea typeface="Lato Bold" pitchFamily="34" charset="-122"/>
                <a:cs typeface="Lato Bold" pitchFamily="34" charset="-120"/>
              </a:rPr>
              <a:t>Machine Learning</a:t>
            </a:r>
            <a:endParaRPr lang="en-US" sz="1950" dirty="0"/>
          </a:p>
        </p:txBody>
      </p:sp>
      <p:sp>
        <p:nvSpPr>
          <p:cNvPr id="4" name="Text 2"/>
          <p:cNvSpPr/>
          <p:nvPr/>
        </p:nvSpPr>
        <p:spPr>
          <a:xfrm>
            <a:off x="694730" y="2223135"/>
            <a:ext cx="4005620" cy="1587698"/>
          </a:xfrm>
          <a:prstGeom prst="rect">
            <a:avLst/>
          </a:prstGeom>
          <a:noFill/>
          <a:ln/>
        </p:spPr>
        <p:txBody>
          <a:bodyPr wrap="square" lIns="0" tIns="0" rIns="0" bIns="0" rtlCol="0" anchor="t"/>
          <a:lstStyle/>
          <a:p>
            <a:pPr algn="r" indent="0" marL="0">
              <a:lnSpc>
                <a:spcPts val="2500"/>
              </a:lnSpc>
              <a:buNone/>
            </a:pPr>
            <a:r>
              <a:rPr lang="en-US" sz="1550" dirty="0">
                <a:solidFill>
                  <a:srgbClr val="2B4150"/>
                </a:solidFill>
                <a:latin typeface="Lato" pitchFamily="34" charset="0"/>
                <a:ea typeface="Lato" pitchFamily="34" charset="-122"/>
                <a:cs typeface="Lato" pitchFamily="34" charset="-120"/>
              </a:rPr>
              <a:t>Analiza grandes volúmenes de datos para identificar patrones anómalos sin depender de reglas fijas. Utiliza aprendizaje supervisado y no supervisado para mejorar la detección sin intervención humana.</a:t>
            </a:r>
            <a:endParaRPr lang="en-US" sz="1550" dirty="0"/>
          </a:p>
        </p:txBody>
      </p:sp>
      <p:pic>
        <p:nvPicPr>
          <p:cNvPr id="5" name="Image 0" descr="preencoded.png">    </p:cNvPr>
          <p:cNvPicPr>
            <a:picLocks noChangeAspect="1"/>
          </p:cNvPicPr>
          <p:nvPr/>
        </p:nvPicPr>
        <p:blipFill>
          <a:blip r:embed="rId1"/>
          <a:stretch>
            <a:fillRect/>
          </a:stretch>
        </p:blipFill>
        <p:spPr>
          <a:xfrm>
            <a:off x="4998006" y="1718310"/>
            <a:ext cx="4634270" cy="4634270"/>
          </a:xfrm>
          <a:prstGeom prst="rect">
            <a:avLst/>
          </a:prstGeom>
        </p:spPr>
      </p:pic>
      <p:pic>
        <p:nvPicPr>
          <p:cNvPr id="6" name="Image 1" descr="preencoded.png">    </p:cNvPr>
          <p:cNvPicPr>
            <a:picLocks noChangeAspect="1"/>
          </p:cNvPicPr>
          <p:nvPr/>
        </p:nvPicPr>
        <p:blipFill>
          <a:blip r:embed="rId2"/>
          <a:stretch>
            <a:fillRect/>
          </a:stretch>
        </p:blipFill>
        <p:spPr>
          <a:xfrm>
            <a:off x="6233934" y="2522637"/>
            <a:ext cx="296942" cy="371237"/>
          </a:xfrm>
          <a:prstGeom prst="rect">
            <a:avLst/>
          </a:prstGeom>
        </p:spPr>
      </p:pic>
      <p:sp>
        <p:nvSpPr>
          <p:cNvPr id="7" name="Text 3"/>
          <p:cNvSpPr/>
          <p:nvPr/>
        </p:nvSpPr>
        <p:spPr>
          <a:xfrm>
            <a:off x="9929932" y="1793915"/>
            <a:ext cx="2481143" cy="310158"/>
          </a:xfrm>
          <a:prstGeom prst="rect">
            <a:avLst/>
          </a:prstGeom>
          <a:noFill/>
          <a:ln/>
        </p:spPr>
        <p:txBody>
          <a:bodyPr wrap="none" lIns="0" tIns="0" rIns="0" bIns="0" rtlCol="0" anchor="t"/>
          <a:lstStyle/>
          <a:p>
            <a:pPr algn="l" indent="0" marL="0">
              <a:lnSpc>
                <a:spcPts val="2400"/>
              </a:lnSpc>
              <a:buNone/>
            </a:pPr>
            <a:r>
              <a:rPr lang="en-US" sz="1950" b="1" dirty="0">
                <a:solidFill>
                  <a:srgbClr val="2B4150"/>
                </a:solidFill>
                <a:latin typeface="Lato Bold" pitchFamily="34" charset="0"/>
                <a:ea typeface="Lato Bold" pitchFamily="34" charset="-122"/>
                <a:cs typeface="Lato Bold" pitchFamily="34" charset="-120"/>
              </a:rPr>
              <a:t>Deep Learning</a:t>
            </a:r>
            <a:endParaRPr lang="en-US" sz="1950" dirty="0"/>
          </a:p>
        </p:txBody>
      </p:sp>
      <p:sp>
        <p:nvSpPr>
          <p:cNvPr id="8" name="Text 4"/>
          <p:cNvSpPr/>
          <p:nvPr/>
        </p:nvSpPr>
        <p:spPr>
          <a:xfrm>
            <a:off x="9929932" y="2223135"/>
            <a:ext cx="4005739" cy="1587698"/>
          </a:xfrm>
          <a:prstGeom prst="rect">
            <a:avLst/>
          </a:prstGeom>
          <a:noFill/>
          <a:ln/>
        </p:spPr>
        <p:txBody>
          <a:bodyPr wrap="square" lIns="0" tIns="0" rIns="0" bIns="0" rtlCol="0" anchor="t"/>
          <a:lstStyle/>
          <a:p>
            <a:pPr algn="l" indent="0" marL="0">
              <a:lnSpc>
                <a:spcPts val="2500"/>
              </a:lnSpc>
              <a:buNone/>
            </a:pPr>
            <a:r>
              <a:rPr lang="en-US" sz="1550" dirty="0">
                <a:solidFill>
                  <a:srgbClr val="2B4150"/>
                </a:solidFill>
                <a:latin typeface="Lato" pitchFamily="34" charset="0"/>
                <a:ea typeface="Lato" pitchFamily="34" charset="-122"/>
                <a:cs typeface="Lato" pitchFamily="34" charset="-120"/>
              </a:rPr>
              <a:t>Detecta fraudes complejos al reconocer relaciones ocultas en datos financieros y de comportamiento. Sus redes neuronales permiten analizar interacciones sofisticadas y anticipar nuevas tácticas.</a:t>
            </a:r>
            <a:endParaRPr lang="en-US" sz="1550" dirty="0"/>
          </a:p>
        </p:txBody>
      </p:sp>
      <p:pic>
        <p:nvPicPr>
          <p:cNvPr id="9" name="Image 2" descr="preencoded.png">    </p:cNvPr>
          <p:cNvPicPr>
            <a:picLocks noChangeAspect="1"/>
          </p:cNvPicPr>
          <p:nvPr/>
        </p:nvPicPr>
        <p:blipFill>
          <a:blip r:embed="rId3"/>
          <a:stretch>
            <a:fillRect/>
          </a:stretch>
        </p:blipFill>
        <p:spPr>
          <a:xfrm>
            <a:off x="4998006" y="1718310"/>
            <a:ext cx="4634270" cy="4634270"/>
          </a:xfrm>
          <a:prstGeom prst="rect">
            <a:avLst/>
          </a:prstGeom>
        </p:spPr>
      </p:pic>
      <p:pic>
        <p:nvPicPr>
          <p:cNvPr id="10" name="Image 3" descr="preencoded.png">    </p:cNvPr>
          <p:cNvPicPr>
            <a:picLocks noChangeAspect="1"/>
          </p:cNvPicPr>
          <p:nvPr/>
        </p:nvPicPr>
        <p:blipFill>
          <a:blip r:embed="rId4"/>
          <a:stretch>
            <a:fillRect/>
          </a:stretch>
        </p:blipFill>
        <p:spPr>
          <a:xfrm>
            <a:off x="8493621" y="2917091"/>
            <a:ext cx="296942" cy="371237"/>
          </a:xfrm>
          <a:prstGeom prst="rect">
            <a:avLst/>
          </a:prstGeom>
        </p:spPr>
      </p:pic>
      <p:sp>
        <p:nvSpPr>
          <p:cNvPr id="11" name="Text 5"/>
          <p:cNvSpPr/>
          <p:nvPr/>
        </p:nvSpPr>
        <p:spPr>
          <a:xfrm>
            <a:off x="9929932" y="4418648"/>
            <a:ext cx="3935135" cy="310158"/>
          </a:xfrm>
          <a:prstGeom prst="rect">
            <a:avLst/>
          </a:prstGeom>
          <a:noFill/>
          <a:ln/>
        </p:spPr>
        <p:txBody>
          <a:bodyPr wrap="none" lIns="0" tIns="0" rIns="0" bIns="0" rtlCol="0" anchor="t"/>
          <a:lstStyle/>
          <a:p>
            <a:pPr algn="l" indent="0" marL="0">
              <a:lnSpc>
                <a:spcPts val="2400"/>
              </a:lnSpc>
              <a:buNone/>
            </a:pPr>
            <a:r>
              <a:rPr lang="en-US" sz="1950" b="1" dirty="0">
                <a:solidFill>
                  <a:srgbClr val="2B4150"/>
                </a:solidFill>
                <a:latin typeface="Lato Bold" pitchFamily="34" charset="0"/>
                <a:ea typeface="Lato Bold" pitchFamily="34" charset="-122"/>
                <a:cs typeface="Lato Bold" pitchFamily="34" charset="-120"/>
              </a:rPr>
              <a:t>Procesamiento de Lenguaje Natural</a:t>
            </a:r>
            <a:endParaRPr lang="en-US" sz="1950" dirty="0"/>
          </a:p>
        </p:txBody>
      </p:sp>
      <p:sp>
        <p:nvSpPr>
          <p:cNvPr id="12" name="Text 6"/>
          <p:cNvSpPr/>
          <p:nvPr/>
        </p:nvSpPr>
        <p:spPr>
          <a:xfrm>
            <a:off x="9929932" y="4847868"/>
            <a:ext cx="4005739" cy="1270159"/>
          </a:xfrm>
          <a:prstGeom prst="rect">
            <a:avLst/>
          </a:prstGeom>
          <a:noFill/>
          <a:ln/>
        </p:spPr>
        <p:txBody>
          <a:bodyPr wrap="square" lIns="0" tIns="0" rIns="0" bIns="0" rtlCol="0" anchor="t"/>
          <a:lstStyle/>
          <a:p>
            <a:pPr algn="l" indent="0" marL="0">
              <a:lnSpc>
                <a:spcPts val="2500"/>
              </a:lnSpc>
              <a:buNone/>
            </a:pPr>
            <a:r>
              <a:rPr lang="en-US" sz="1550" dirty="0">
                <a:solidFill>
                  <a:srgbClr val="2B4150"/>
                </a:solidFill>
                <a:latin typeface="Lato" pitchFamily="34" charset="0"/>
                <a:ea typeface="Lato" pitchFamily="34" charset="-122"/>
                <a:cs typeface="Lato" pitchFamily="34" charset="-120"/>
              </a:rPr>
              <a:t>Examina correos electrónicos y documentos en busca de señales de fraude. Identifica lenguaje sospechoso en transacciones comerciales y otras comunicaciones digitales.</a:t>
            </a:r>
            <a:endParaRPr lang="en-US" sz="1550" dirty="0"/>
          </a:p>
        </p:txBody>
      </p:sp>
      <p:pic>
        <p:nvPicPr>
          <p:cNvPr id="13" name="Image 4" descr="preencoded.png">    </p:cNvPr>
          <p:cNvPicPr>
            <a:picLocks noChangeAspect="1"/>
          </p:cNvPicPr>
          <p:nvPr/>
        </p:nvPicPr>
        <p:blipFill>
          <a:blip r:embed="rId5"/>
          <a:stretch>
            <a:fillRect/>
          </a:stretch>
        </p:blipFill>
        <p:spPr>
          <a:xfrm>
            <a:off x="4998006" y="1718310"/>
            <a:ext cx="4634270" cy="4634270"/>
          </a:xfrm>
          <a:prstGeom prst="rect">
            <a:avLst/>
          </a:prstGeom>
        </p:spPr>
      </p:pic>
      <p:pic>
        <p:nvPicPr>
          <p:cNvPr id="14" name="Image 5" descr="preencoded.png">    </p:cNvPr>
          <p:cNvPicPr>
            <a:picLocks noChangeAspect="1"/>
          </p:cNvPicPr>
          <p:nvPr/>
        </p:nvPicPr>
        <p:blipFill>
          <a:blip r:embed="rId6"/>
          <a:stretch>
            <a:fillRect/>
          </a:stretch>
        </p:blipFill>
        <p:spPr>
          <a:xfrm>
            <a:off x="8099167" y="5176778"/>
            <a:ext cx="296942" cy="371237"/>
          </a:xfrm>
          <a:prstGeom prst="rect">
            <a:avLst/>
          </a:prstGeom>
        </p:spPr>
      </p:pic>
      <p:sp>
        <p:nvSpPr>
          <p:cNvPr id="15" name="Text 7"/>
          <p:cNvSpPr/>
          <p:nvPr/>
        </p:nvSpPr>
        <p:spPr>
          <a:xfrm>
            <a:off x="2219206" y="4259937"/>
            <a:ext cx="2481143" cy="310158"/>
          </a:xfrm>
          <a:prstGeom prst="rect">
            <a:avLst/>
          </a:prstGeom>
          <a:noFill/>
          <a:ln/>
        </p:spPr>
        <p:txBody>
          <a:bodyPr wrap="none" lIns="0" tIns="0" rIns="0" bIns="0" rtlCol="0" anchor="t"/>
          <a:lstStyle/>
          <a:p>
            <a:pPr algn="r" indent="0" marL="0">
              <a:lnSpc>
                <a:spcPts val="2400"/>
              </a:lnSpc>
              <a:buNone/>
            </a:pPr>
            <a:r>
              <a:rPr lang="en-US" sz="1950" b="1" dirty="0">
                <a:solidFill>
                  <a:srgbClr val="2B4150"/>
                </a:solidFill>
                <a:latin typeface="Lato Bold" pitchFamily="34" charset="0"/>
                <a:ea typeface="Lato Bold" pitchFamily="34" charset="-122"/>
                <a:cs typeface="Lato Bold" pitchFamily="34" charset="-120"/>
              </a:rPr>
              <a:t>Análisis de Grafos</a:t>
            </a:r>
            <a:endParaRPr lang="en-US" sz="1950" dirty="0"/>
          </a:p>
        </p:txBody>
      </p:sp>
      <p:sp>
        <p:nvSpPr>
          <p:cNvPr id="16" name="Text 8"/>
          <p:cNvSpPr/>
          <p:nvPr/>
        </p:nvSpPr>
        <p:spPr>
          <a:xfrm>
            <a:off x="694730" y="4689158"/>
            <a:ext cx="4005620" cy="1587698"/>
          </a:xfrm>
          <a:prstGeom prst="rect">
            <a:avLst/>
          </a:prstGeom>
          <a:noFill/>
          <a:ln/>
        </p:spPr>
        <p:txBody>
          <a:bodyPr wrap="square" lIns="0" tIns="0" rIns="0" bIns="0" rtlCol="0" anchor="t"/>
          <a:lstStyle/>
          <a:p>
            <a:pPr algn="r" indent="0" marL="0">
              <a:lnSpc>
                <a:spcPts val="2500"/>
              </a:lnSpc>
              <a:buNone/>
            </a:pPr>
            <a:r>
              <a:rPr lang="en-US" sz="1550" dirty="0">
                <a:solidFill>
                  <a:srgbClr val="2B4150"/>
                </a:solidFill>
                <a:latin typeface="Lato" pitchFamily="34" charset="0"/>
                <a:ea typeface="Lato" pitchFamily="34" charset="-122"/>
                <a:cs typeface="Lato" pitchFamily="34" charset="-120"/>
              </a:rPr>
              <a:t>Mapea conexiones entre transacciones sospechosas y redes de fraude organizadas. Facilita la detección de estructuras complejas como el lavado de dinero y redes de estafadores.</a:t>
            </a:r>
            <a:endParaRPr lang="en-US" sz="1550" dirty="0"/>
          </a:p>
        </p:txBody>
      </p:sp>
      <p:pic>
        <p:nvPicPr>
          <p:cNvPr id="17" name="Image 6" descr="preencoded.png">    </p:cNvPr>
          <p:cNvPicPr>
            <a:picLocks noChangeAspect="1"/>
          </p:cNvPicPr>
          <p:nvPr/>
        </p:nvPicPr>
        <p:blipFill>
          <a:blip r:embed="rId7"/>
          <a:stretch>
            <a:fillRect/>
          </a:stretch>
        </p:blipFill>
        <p:spPr>
          <a:xfrm>
            <a:off x="4998006" y="1718310"/>
            <a:ext cx="4634270" cy="4634270"/>
          </a:xfrm>
          <a:prstGeom prst="rect">
            <a:avLst/>
          </a:prstGeom>
        </p:spPr>
      </p:pic>
      <p:pic>
        <p:nvPicPr>
          <p:cNvPr id="18" name="Image 7" descr="preencoded.png">    </p:cNvPr>
          <p:cNvPicPr>
            <a:picLocks noChangeAspect="1"/>
          </p:cNvPicPr>
          <p:nvPr/>
        </p:nvPicPr>
        <p:blipFill>
          <a:blip r:embed="rId8"/>
          <a:stretch>
            <a:fillRect/>
          </a:stretch>
        </p:blipFill>
        <p:spPr>
          <a:xfrm>
            <a:off x="5839480" y="4782324"/>
            <a:ext cx="296942" cy="371237"/>
          </a:xfrm>
          <a:prstGeom prst="rect">
            <a:avLst/>
          </a:prstGeom>
        </p:spPr>
      </p:pic>
      <p:sp>
        <p:nvSpPr>
          <p:cNvPr id="19" name="Text 9"/>
          <p:cNvSpPr/>
          <p:nvPr/>
        </p:nvSpPr>
        <p:spPr>
          <a:xfrm>
            <a:off x="694730" y="6575822"/>
            <a:ext cx="13240941" cy="952619"/>
          </a:xfrm>
          <a:prstGeom prst="rect">
            <a:avLst/>
          </a:prstGeom>
          <a:noFill/>
          <a:ln/>
        </p:spPr>
        <p:txBody>
          <a:bodyPr wrap="square" lIns="0" tIns="0" rIns="0" bIns="0" rtlCol="0" anchor="t"/>
          <a:lstStyle/>
          <a:p>
            <a:pPr algn="l" indent="0" marL="0">
              <a:lnSpc>
                <a:spcPts val="2500"/>
              </a:lnSpc>
              <a:buNone/>
            </a:pPr>
            <a:r>
              <a:rPr lang="en-US" sz="1550" dirty="0">
                <a:solidFill>
                  <a:srgbClr val="2B4150"/>
                </a:solidFill>
                <a:latin typeface="Lato" pitchFamily="34" charset="0"/>
                <a:ea typeface="Lato" pitchFamily="34" charset="-122"/>
                <a:cs typeface="Lato" pitchFamily="34" charset="-120"/>
              </a:rPr>
              <a:t>Estas cuatro tecnologías fundamentales trabajan de forma sinérgica para crear sistemas robustos de protección. La combinación de diferentes enfoques algorítmicos permite cubrir distintos vectores de ataque, aumentando significativamente la capacidad de detección y reduciendo las vulnerabilidades de los sistemas financieros.</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26388" y="634722"/>
            <a:ext cx="7742039" cy="559237"/>
          </a:xfrm>
          <a:prstGeom prst="rect">
            <a:avLst/>
          </a:prstGeom>
          <a:noFill/>
          <a:ln/>
        </p:spPr>
        <p:txBody>
          <a:bodyPr wrap="none" lIns="0" tIns="0" rIns="0" bIns="0" rtlCol="0" anchor="t"/>
          <a:lstStyle/>
          <a:p>
            <a:pPr algn="l" indent="0" marL="0">
              <a:lnSpc>
                <a:spcPts val="4400"/>
              </a:lnSpc>
              <a:buNone/>
            </a:pPr>
            <a:r>
              <a:rPr lang="en-US" sz="3500" b="1" dirty="0">
                <a:solidFill>
                  <a:srgbClr val="124E73"/>
                </a:solidFill>
                <a:latin typeface="Lato Bold" pitchFamily="34" charset="0"/>
                <a:ea typeface="Lato Bold" pitchFamily="34" charset="-122"/>
                <a:cs typeface="Lato Bold" pitchFamily="34" charset="-120"/>
              </a:rPr>
              <a:t>Cómo la IA Detecta y Previene Fraudes</a:t>
            </a:r>
            <a:endParaRPr lang="en-US" sz="3500" dirty="0"/>
          </a:p>
        </p:txBody>
      </p:sp>
      <p:pic>
        <p:nvPicPr>
          <p:cNvPr id="3" name="Image 0" descr="preencoded.png">    </p:cNvPr>
          <p:cNvPicPr>
            <a:picLocks noChangeAspect="1"/>
          </p:cNvPicPr>
          <p:nvPr/>
        </p:nvPicPr>
        <p:blipFill>
          <a:blip r:embed="rId1"/>
          <a:stretch>
            <a:fillRect/>
          </a:stretch>
        </p:blipFill>
        <p:spPr>
          <a:xfrm>
            <a:off x="626388" y="1551861"/>
            <a:ext cx="894874" cy="1317308"/>
          </a:xfrm>
          <a:prstGeom prst="rect">
            <a:avLst/>
          </a:prstGeom>
        </p:spPr>
      </p:pic>
      <p:sp>
        <p:nvSpPr>
          <p:cNvPr id="4" name="Text 1"/>
          <p:cNvSpPr/>
          <p:nvPr/>
        </p:nvSpPr>
        <p:spPr>
          <a:xfrm>
            <a:off x="1789748" y="1730812"/>
            <a:ext cx="2356247" cy="279559"/>
          </a:xfrm>
          <a:prstGeom prst="rect">
            <a:avLst/>
          </a:prstGeom>
          <a:noFill/>
          <a:ln/>
        </p:spPr>
        <p:txBody>
          <a:bodyPr wrap="none" lIns="0" tIns="0" rIns="0" bIns="0" rtlCol="0" anchor="t"/>
          <a:lstStyle/>
          <a:p>
            <a:pPr algn="l" indent="0" marL="0">
              <a:lnSpc>
                <a:spcPts val="2200"/>
              </a:lnSpc>
              <a:buNone/>
            </a:pPr>
            <a:r>
              <a:rPr lang="en-US" sz="1750" b="1" dirty="0">
                <a:solidFill>
                  <a:srgbClr val="2B4150"/>
                </a:solidFill>
                <a:latin typeface="Lato Bold" pitchFamily="34" charset="0"/>
                <a:ea typeface="Lato Bold" pitchFamily="34" charset="-122"/>
                <a:cs typeface="Lato Bold" pitchFamily="34" charset="-120"/>
              </a:rPr>
              <a:t>Gestión en Tiempo Real</a:t>
            </a:r>
            <a:endParaRPr lang="en-US" sz="1750" dirty="0"/>
          </a:p>
        </p:txBody>
      </p:sp>
      <p:sp>
        <p:nvSpPr>
          <p:cNvPr id="5" name="Text 2"/>
          <p:cNvSpPr/>
          <p:nvPr/>
        </p:nvSpPr>
        <p:spPr>
          <a:xfrm>
            <a:off x="1789748" y="2117765"/>
            <a:ext cx="12214265" cy="572453"/>
          </a:xfrm>
          <a:prstGeom prst="rect">
            <a:avLst/>
          </a:prstGeom>
          <a:noFill/>
          <a:ln/>
        </p:spPr>
        <p:txBody>
          <a:bodyPr wrap="square" lIns="0" tIns="0" rIns="0" bIns="0" rtlCol="0" anchor="t"/>
          <a:lstStyle/>
          <a:p>
            <a:pPr algn="l" indent="0" marL="0">
              <a:lnSpc>
                <a:spcPts val="2250"/>
              </a:lnSpc>
              <a:buNone/>
            </a:pPr>
            <a:r>
              <a:rPr lang="en-US" sz="1400" dirty="0">
                <a:solidFill>
                  <a:srgbClr val="2B4150"/>
                </a:solidFill>
                <a:latin typeface="Lato" pitchFamily="34" charset="0"/>
                <a:ea typeface="Lato" pitchFamily="34" charset="-122"/>
                <a:cs typeface="Lato" pitchFamily="34" charset="-120"/>
              </a:rPr>
              <a:t>Identifica transacciones fraudulentas antes de que causen pérdidas significativas. Detecta patrones de comportamiento sospechosos en milisegundos y permite tomar acciones inmediatas para bloquear operaciones.</a:t>
            </a:r>
            <a:endParaRPr lang="en-US" sz="1400" dirty="0"/>
          </a:p>
        </p:txBody>
      </p:sp>
      <p:pic>
        <p:nvPicPr>
          <p:cNvPr id="6" name="Image 1" descr="preencoded.png">    </p:cNvPr>
          <p:cNvPicPr>
            <a:picLocks noChangeAspect="1"/>
          </p:cNvPicPr>
          <p:nvPr/>
        </p:nvPicPr>
        <p:blipFill>
          <a:blip r:embed="rId2"/>
          <a:stretch>
            <a:fillRect/>
          </a:stretch>
        </p:blipFill>
        <p:spPr>
          <a:xfrm>
            <a:off x="626388" y="2869168"/>
            <a:ext cx="894874" cy="1317308"/>
          </a:xfrm>
          <a:prstGeom prst="rect">
            <a:avLst/>
          </a:prstGeom>
        </p:spPr>
      </p:pic>
      <p:sp>
        <p:nvSpPr>
          <p:cNvPr id="7" name="Text 3"/>
          <p:cNvSpPr/>
          <p:nvPr/>
        </p:nvSpPr>
        <p:spPr>
          <a:xfrm>
            <a:off x="1789748" y="3048119"/>
            <a:ext cx="2898577" cy="279559"/>
          </a:xfrm>
          <a:prstGeom prst="rect">
            <a:avLst/>
          </a:prstGeom>
          <a:noFill/>
          <a:ln/>
        </p:spPr>
        <p:txBody>
          <a:bodyPr wrap="none" lIns="0" tIns="0" rIns="0" bIns="0" rtlCol="0" anchor="t"/>
          <a:lstStyle/>
          <a:p>
            <a:pPr algn="l" indent="0" marL="0">
              <a:lnSpc>
                <a:spcPts val="2200"/>
              </a:lnSpc>
              <a:buNone/>
            </a:pPr>
            <a:r>
              <a:rPr lang="en-US" sz="1750" b="1" dirty="0">
                <a:solidFill>
                  <a:srgbClr val="2B4150"/>
                </a:solidFill>
                <a:latin typeface="Lato Bold" pitchFamily="34" charset="0"/>
                <a:ea typeface="Lato Bold" pitchFamily="34" charset="-122"/>
                <a:cs typeface="Lato Bold" pitchFamily="34" charset="-120"/>
              </a:rPr>
              <a:t>Análisis del Comportamiento</a:t>
            </a:r>
            <a:endParaRPr lang="en-US" sz="1750" dirty="0"/>
          </a:p>
        </p:txBody>
      </p:sp>
      <p:sp>
        <p:nvSpPr>
          <p:cNvPr id="8" name="Text 4"/>
          <p:cNvSpPr/>
          <p:nvPr/>
        </p:nvSpPr>
        <p:spPr>
          <a:xfrm>
            <a:off x="1789748" y="3435072"/>
            <a:ext cx="12214265" cy="572453"/>
          </a:xfrm>
          <a:prstGeom prst="rect">
            <a:avLst/>
          </a:prstGeom>
          <a:noFill/>
          <a:ln/>
        </p:spPr>
        <p:txBody>
          <a:bodyPr wrap="square" lIns="0" tIns="0" rIns="0" bIns="0" rtlCol="0" anchor="t"/>
          <a:lstStyle/>
          <a:p>
            <a:pPr algn="l" indent="0" marL="0">
              <a:lnSpc>
                <a:spcPts val="2250"/>
              </a:lnSpc>
              <a:buNone/>
            </a:pPr>
            <a:r>
              <a:rPr lang="en-US" sz="1400" dirty="0">
                <a:solidFill>
                  <a:srgbClr val="2B4150"/>
                </a:solidFill>
                <a:latin typeface="Lato" pitchFamily="34" charset="0"/>
                <a:ea typeface="Lato" pitchFamily="34" charset="-122"/>
                <a:cs typeface="Lato" pitchFamily="34" charset="-120"/>
              </a:rPr>
              <a:t>Examina patrones de uso y cambios en los hábitos del usuario para detectar anomalías. Analiza factores como la velocidad de escritura, la ubicación geográfica y el historial de actividad comercial.</a:t>
            </a:r>
            <a:endParaRPr lang="en-US" sz="1400" dirty="0"/>
          </a:p>
        </p:txBody>
      </p:sp>
      <p:pic>
        <p:nvPicPr>
          <p:cNvPr id="9" name="Image 2" descr="preencoded.png">    </p:cNvPr>
          <p:cNvPicPr>
            <a:picLocks noChangeAspect="1"/>
          </p:cNvPicPr>
          <p:nvPr/>
        </p:nvPicPr>
        <p:blipFill>
          <a:blip r:embed="rId3"/>
          <a:stretch>
            <a:fillRect/>
          </a:stretch>
        </p:blipFill>
        <p:spPr>
          <a:xfrm>
            <a:off x="626388" y="4186476"/>
            <a:ext cx="894874" cy="1317308"/>
          </a:xfrm>
          <a:prstGeom prst="rect">
            <a:avLst/>
          </a:prstGeom>
        </p:spPr>
      </p:pic>
      <p:sp>
        <p:nvSpPr>
          <p:cNvPr id="10" name="Text 5"/>
          <p:cNvSpPr/>
          <p:nvPr/>
        </p:nvSpPr>
        <p:spPr>
          <a:xfrm>
            <a:off x="1789748" y="4365427"/>
            <a:ext cx="2237423" cy="279559"/>
          </a:xfrm>
          <a:prstGeom prst="rect">
            <a:avLst/>
          </a:prstGeom>
          <a:noFill/>
          <a:ln/>
        </p:spPr>
        <p:txBody>
          <a:bodyPr wrap="none" lIns="0" tIns="0" rIns="0" bIns="0" rtlCol="0" anchor="t"/>
          <a:lstStyle/>
          <a:p>
            <a:pPr algn="l" indent="0" marL="0">
              <a:lnSpc>
                <a:spcPts val="2200"/>
              </a:lnSpc>
              <a:buNone/>
            </a:pPr>
            <a:r>
              <a:rPr lang="en-US" sz="1750" b="1" dirty="0">
                <a:solidFill>
                  <a:srgbClr val="2B4150"/>
                </a:solidFill>
                <a:latin typeface="Lato Bold" pitchFamily="34" charset="0"/>
                <a:ea typeface="Lato Bold" pitchFamily="34" charset="-122"/>
                <a:cs typeface="Lato Bold" pitchFamily="34" charset="-120"/>
              </a:rPr>
              <a:t>Modelos Adaptativos</a:t>
            </a:r>
            <a:endParaRPr lang="en-US" sz="1750" dirty="0"/>
          </a:p>
        </p:txBody>
      </p:sp>
      <p:sp>
        <p:nvSpPr>
          <p:cNvPr id="11" name="Text 6"/>
          <p:cNvSpPr/>
          <p:nvPr/>
        </p:nvSpPr>
        <p:spPr>
          <a:xfrm>
            <a:off x="1789748" y="4752380"/>
            <a:ext cx="12214265" cy="572453"/>
          </a:xfrm>
          <a:prstGeom prst="rect">
            <a:avLst/>
          </a:prstGeom>
          <a:noFill/>
          <a:ln/>
        </p:spPr>
        <p:txBody>
          <a:bodyPr wrap="square" lIns="0" tIns="0" rIns="0" bIns="0" rtlCol="0" anchor="t"/>
          <a:lstStyle/>
          <a:p>
            <a:pPr algn="l" indent="0" marL="0">
              <a:lnSpc>
                <a:spcPts val="2250"/>
              </a:lnSpc>
              <a:buNone/>
            </a:pPr>
            <a:r>
              <a:rPr lang="en-US" sz="1400" dirty="0">
                <a:solidFill>
                  <a:srgbClr val="2B4150"/>
                </a:solidFill>
                <a:latin typeface="Lato" pitchFamily="34" charset="0"/>
                <a:ea typeface="Lato" pitchFamily="34" charset="-122"/>
                <a:cs typeface="Lato" pitchFamily="34" charset="-120"/>
              </a:rPr>
              <a:t>Evolucionan con el tiempo, ajustándose a nuevas tácticas fraudulentas sin intervención humana. Incorporan aprendizaje continuo para detectar fraudes novedosos sin necesidad de reprogramación constante.</a:t>
            </a:r>
            <a:endParaRPr lang="en-US" sz="1400" dirty="0"/>
          </a:p>
        </p:txBody>
      </p:sp>
      <p:pic>
        <p:nvPicPr>
          <p:cNvPr id="12" name="Image 3" descr="preencoded.png">    </p:cNvPr>
          <p:cNvPicPr>
            <a:picLocks noChangeAspect="1"/>
          </p:cNvPicPr>
          <p:nvPr/>
        </p:nvPicPr>
        <p:blipFill>
          <a:blip r:embed="rId4"/>
          <a:stretch>
            <a:fillRect/>
          </a:stretch>
        </p:blipFill>
        <p:spPr>
          <a:xfrm>
            <a:off x="626388" y="5503783"/>
            <a:ext cx="894874" cy="1317308"/>
          </a:xfrm>
          <a:prstGeom prst="rect">
            <a:avLst/>
          </a:prstGeom>
        </p:spPr>
      </p:pic>
      <p:sp>
        <p:nvSpPr>
          <p:cNvPr id="13" name="Text 7"/>
          <p:cNvSpPr/>
          <p:nvPr/>
        </p:nvSpPr>
        <p:spPr>
          <a:xfrm>
            <a:off x="1789748" y="5682734"/>
            <a:ext cx="2237423" cy="279559"/>
          </a:xfrm>
          <a:prstGeom prst="rect">
            <a:avLst/>
          </a:prstGeom>
          <a:noFill/>
          <a:ln/>
        </p:spPr>
        <p:txBody>
          <a:bodyPr wrap="none" lIns="0" tIns="0" rIns="0" bIns="0" rtlCol="0" anchor="t"/>
          <a:lstStyle/>
          <a:p>
            <a:pPr algn="l" indent="0" marL="0">
              <a:lnSpc>
                <a:spcPts val="2200"/>
              </a:lnSpc>
              <a:buNone/>
            </a:pPr>
            <a:r>
              <a:rPr lang="en-US" sz="1750" b="1" dirty="0">
                <a:solidFill>
                  <a:srgbClr val="2B4150"/>
                </a:solidFill>
                <a:latin typeface="Lato Bold" pitchFamily="34" charset="0"/>
                <a:ea typeface="Lato Bold" pitchFamily="34" charset="-122"/>
                <a:cs typeface="Lato Bold" pitchFamily="34" charset="-120"/>
              </a:rPr>
              <a:t>IA Explicable (XAI)</a:t>
            </a:r>
            <a:endParaRPr lang="en-US" sz="1750" dirty="0"/>
          </a:p>
        </p:txBody>
      </p:sp>
      <p:sp>
        <p:nvSpPr>
          <p:cNvPr id="14" name="Text 8"/>
          <p:cNvSpPr/>
          <p:nvPr/>
        </p:nvSpPr>
        <p:spPr>
          <a:xfrm>
            <a:off x="1789748" y="6069687"/>
            <a:ext cx="12214265" cy="572453"/>
          </a:xfrm>
          <a:prstGeom prst="rect">
            <a:avLst/>
          </a:prstGeom>
          <a:noFill/>
          <a:ln/>
        </p:spPr>
        <p:txBody>
          <a:bodyPr wrap="square" lIns="0" tIns="0" rIns="0" bIns="0" rtlCol="0" anchor="t"/>
          <a:lstStyle/>
          <a:p>
            <a:pPr algn="l" indent="0" marL="0">
              <a:lnSpc>
                <a:spcPts val="2250"/>
              </a:lnSpc>
              <a:buNone/>
            </a:pPr>
            <a:r>
              <a:rPr lang="en-US" sz="1400" dirty="0">
                <a:solidFill>
                  <a:srgbClr val="2B4150"/>
                </a:solidFill>
                <a:latin typeface="Lato" pitchFamily="34" charset="0"/>
                <a:ea typeface="Lato" pitchFamily="34" charset="-122"/>
                <a:cs typeface="Lato" pitchFamily="34" charset="-120"/>
              </a:rPr>
              <a:t>Brinda transparencia en la toma de decisiones, facilitando auditorías y cumplimiento normativo. Permite que las entidades financieras comprendan por qué se marcó una transacción como fraudulenta.</a:t>
            </a:r>
            <a:endParaRPr lang="en-US" sz="1400" dirty="0"/>
          </a:p>
        </p:txBody>
      </p:sp>
      <p:sp>
        <p:nvSpPr>
          <p:cNvPr id="15" name="Text 9"/>
          <p:cNvSpPr/>
          <p:nvPr/>
        </p:nvSpPr>
        <p:spPr>
          <a:xfrm>
            <a:off x="626388" y="7022425"/>
            <a:ext cx="13377624" cy="572453"/>
          </a:xfrm>
          <a:prstGeom prst="rect">
            <a:avLst/>
          </a:prstGeom>
          <a:noFill/>
          <a:ln/>
        </p:spPr>
        <p:txBody>
          <a:bodyPr wrap="square" lIns="0" tIns="0" rIns="0" bIns="0" rtlCol="0" anchor="t"/>
          <a:lstStyle/>
          <a:p>
            <a:pPr algn="l" indent="0" marL="0">
              <a:lnSpc>
                <a:spcPts val="2250"/>
              </a:lnSpc>
              <a:buNone/>
            </a:pPr>
            <a:r>
              <a:rPr lang="en-US" sz="1400" dirty="0">
                <a:solidFill>
                  <a:srgbClr val="2B4150"/>
                </a:solidFill>
                <a:latin typeface="Lato" pitchFamily="34" charset="0"/>
                <a:ea typeface="Lato" pitchFamily="34" charset="-122"/>
                <a:cs typeface="Lato" pitchFamily="34" charset="-120"/>
              </a:rPr>
              <a:t>A medida que las amenazas evolucionan, la inteligencia artificial seguirá desempeñando un papel clave en la seguridad financiera. La combinación de estos modelos adaptativos y nuevas fuentes de datos fortalecerá los sistemas de protección, reduciendo significativamente las oportunidades para los defraudadores.</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Office Theme</vt:lpstr>
      <vt:lpstr>Slide 1</vt:lpstr>
      <vt:lpstr>Slide 2</vt:lpstr>
      <vt:lpstr>Slide 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2025-05-14T13:29:33Z</dcterms:created>
  <dcterms:modified xsi:type="dcterms:W3CDTF">2025-05-14T13:29:33Z</dcterms:modified>
</cp:coreProperties>
</file>