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3" r:id="rId2"/>
    <p:sldId id="275" r:id="rId3"/>
    <p:sldId id="279" r:id="rId4"/>
    <p:sldId id="278" r:id="rId5"/>
    <p:sldId id="281" r:id="rId6"/>
    <p:sldId id="282" r:id="rId7"/>
    <p:sldId id="280" r:id="rId8"/>
    <p:sldId id="283" r:id="rId9"/>
    <p:sldId id="284" r:id="rId10"/>
    <p:sldId id="285" r:id="rId11"/>
    <p:sldId id="286" r:id="rId12"/>
    <p:sldId id="277" r:id="rId13"/>
    <p:sldId id="276" r:id="rId14"/>
    <p:sldId id="287" r:id="rId1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8943304C-0579-B044-8408-BEE7D1EF88DE}">
          <p14:sldIdLst>
            <p14:sldId id="273"/>
          </p14:sldIdLst>
        </p14:section>
        <p14:section name="Content Slides" id="{780F2BC7-7D2B-E746-A155-BFE2DFDE6DEA}">
          <p14:sldIdLst>
            <p14:sldId id="275"/>
            <p14:sldId id="279"/>
            <p14:sldId id="278"/>
            <p14:sldId id="281"/>
            <p14:sldId id="282"/>
            <p14:sldId id="280"/>
            <p14:sldId id="283"/>
            <p14:sldId id="284"/>
            <p14:sldId id="285"/>
            <p14:sldId id="286"/>
            <p14:sldId id="277"/>
            <p14:sldId id="276"/>
            <p14:sldId id="287"/>
          </p14:sldIdLst>
        </p14:section>
        <p14:section name="Divider Slides" id="{5A73F76A-DEAB-0F47-9DD6-43D52AA08802}">
          <p14:sldIdLst/>
        </p14:section>
        <p14:section name="Example Slides" id="{2516BBBC-98CC-8648-B226-BA3DEC80432C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4207">
          <p15:clr>
            <a:srgbClr val="A4A3A4"/>
          </p15:clr>
        </p15:guide>
        <p15:guide id="2" orient="horz" pos="710">
          <p15:clr>
            <a:srgbClr val="A4A3A4"/>
          </p15:clr>
        </p15:guide>
        <p15:guide id="3" orient="horz" pos="932">
          <p15:clr>
            <a:srgbClr val="A4A3A4"/>
          </p15:clr>
        </p15:guide>
        <p15:guide id="4" orient="horz" pos="230">
          <p15:clr>
            <a:srgbClr val="A4A3A4"/>
          </p15:clr>
        </p15:guide>
        <p15:guide id="5" orient="horz" pos="3938">
          <p15:clr>
            <a:srgbClr val="A4A3A4"/>
          </p15:clr>
        </p15:guide>
        <p15:guide id="6" orient="horz" pos="3892">
          <p15:clr>
            <a:srgbClr val="A4A3A4"/>
          </p15:clr>
        </p15:guide>
        <p15:guide id="7" pos="3839">
          <p15:clr>
            <a:srgbClr val="A4A3A4"/>
          </p15:clr>
        </p15:guide>
        <p15:guide id="8" pos="7445">
          <p15:clr>
            <a:srgbClr val="A4A3A4"/>
          </p15:clr>
        </p15:guide>
        <p15:guide id="9" pos="234">
          <p15:clr>
            <a:srgbClr val="A4A3A4"/>
          </p15:clr>
        </p15:guide>
        <p15:guide id="10" orient="horz" pos="707">
          <p15:clr>
            <a:srgbClr val="A4A3A4"/>
          </p15:clr>
        </p15:guide>
        <p15:guide id="11" orient="horz" pos="93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2"/>
    <a:srgbClr val="AFAFAF"/>
    <a:srgbClr val="6E3AB7"/>
    <a:srgbClr val="621F95"/>
    <a:srgbClr val="DC0A0A"/>
    <a:srgbClr val="A00000"/>
    <a:srgbClr val="0099C4"/>
    <a:srgbClr val="77A22D"/>
    <a:srgbClr val="387C2B"/>
    <a:srgbClr val="FF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18" autoAdjust="0"/>
    <p:restoredTop sz="96918" autoAdjust="0"/>
  </p:normalViewPr>
  <p:slideViewPr>
    <p:cSldViewPr snapToGrid="0" showGuides="1">
      <p:cViewPr>
        <p:scale>
          <a:sx n="50" d="100"/>
          <a:sy n="50" d="100"/>
        </p:scale>
        <p:origin x="-768" y="-830"/>
      </p:cViewPr>
      <p:guideLst>
        <p:guide orient="horz" pos="4207"/>
        <p:guide orient="horz" pos="710"/>
        <p:guide orient="horz" pos="932"/>
        <p:guide orient="horz" pos="230"/>
        <p:guide orient="horz" pos="3938"/>
        <p:guide orient="horz" pos="3892"/>
        <p:guide orient="horz" pos="707"/>
        <p:guide orient="horz" pos="931"/>
        <p:guide pos="3839"/>
        <p:guide pos="7445"/>
        <p:guide pos="2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34" d="100"/>
          <a:sy n="134" d="100"/>
        </p:scale>
        <p:origin x="549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DB16A7-B99C-4D3B-8856-F603195DC9E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356F33EA-7EDB-4BF6-AF54-C58C3FEE8CEA}">
      <dgm:prSet phldrT="[Text]" custT="1"/>
      <dgm:spPr/>
      <dgm:t>
        <a:bodyPr/>
        <a:lstStyle/>
        <a:p>
          <a:endParaRPr lang="es-ES" sz="3200" b="1" dirty="0" smtClean="0">
            <a:latin typeface="BBVA Office Light" panose="020B0303040000020004" pitchFamily="34" charset="0"/>
          </a:endParaRPr>
        </a:p>
        <a:p>
          <a:r>
            <a:rPr lang="es-ES" sz="3200" b="1" dirty="0" smtClean="0">
              <a:latin typeface="BBVA Office Light" panose="020B0303040000020004" pitchFamily="34" charset="0"/>
            </a:rPr>
            <a:t>Comité </a:t>
          </a:r>
        </a:p>
        <a:p>
          <a:r>
            <a:rPr lang="es-ES" sz="3200" b="1" dirty="0" smtClean="0">
              <a:latin typeface="BBVA Office Light" panose="020B0303040000020004" pitchFamily="34" charset="0"/>
            </a:rPr>
            <a:t>de RO</a:t>
          </a:r>
          <a:endParaRPr lang="ca-ES" sz="3200" b="1" dirty="0">
            <a:latin typeface="BBVA Office Light" panose="020B0303040000020004" pitchFamily="34" charset="0"/>
          </a:endParaRPr>
        </a:p>
      </dgm:t>
    </dgm:pt>
    <dgm:pt modelId="{9EC715F0-4E5B-4046-BCB3-7CEC9A5FF77A}" type="parTrans" cxnId="{84A6EF85-17C8-46D0-8C81-AE42EEBFA198}">
      <dgm:prSet/>
      <dgm:spPr/>
      <dgm:t>
        <a:bodyPr/>
        <a:lstStyle/>
        <a:p>
          <a:endParaRPr lang="ca-ES"/>
        </a:p>
      </dgm:t>
    </dgm:pt>
    <dgm:pt modelId="{1B719BB8-BB13-4D94-A2C2-A63C9113CF1E}" type="sibTrans" cxnId="{84A6EF85-17C8-46D0-8C81-AE42EEBFA198}">
      <dgm:prSet/>
      <dgm:spPr/>
      <dgm:t>
        <a:bodyPr/>
        <a:lstStyle/>
        <a:p>
          <a:endParaRPr lang="ca-ES"/>
        </a:p>
      </dgm:t>
    </dgm:pt>
    <dgm:pt modelId="{121FCD55-5114-405C-834C-FD1E38BD2501}">
      <dgm:prSet phldrT="[Text]" custT="1"/>
      <dgm:spPr/>
      <dgm:t>
        <a:bodyPr/>
        <a:lstStyle/>
        <a:p>
          <a:r>
            <a:rPr lang="es-ES" sz="3200" b="1" dirty="0" smtClean="0">
              <a:latin typeface="BBVA Office Light" panose="020B0303040000020004" pitchFamily="34" charset="0"/>
            </a:rPr>
            <a:t>Departamento de RO</a:t>
          </a:r>
          <a:endParaRPr lang="ca-ES" sz="3200" b="1" dirty="0">
            <a:latin typeface="BBVA Office Light" panose="020B0303040000020004" pitchFamily="34" charset="0"/>
          </a:endParaRPr>
        </a:p>
      </dgm:t>
    </dgm:pt>
    <dgm:pt modelId="{78423DEB-F5A5-4163-9388-869DB81700D3}" type="parTrans" cxnId="{9C09E792-27CD-4165-BFEB-7BD3400C7ECD}">
      <dgm:prSet/>
      <dgm:spPr/>
      <dgm:t>
        <a:bodyPr/>
        <a:lstStyle/>
        <a:p>
          <a:endParaRPr lang="ca-ES"/>
        </a:p>
      </dgm:t>
    </dgm:pt>
    <dgm:pt modelId="{2EA02EDC-38E2-49E8-B650-A54D964EE76D}" type="sibTrans" cxnId="{9C09E792-27CD-4165-BFEB-7BD3400C7ECD}">
      <dgm:prSet/>
      <dgm:spPr/>
      <dgm:t>
        <a:bodyPr/>
        <a:lstStyle/>
        <a:p>
          <a:endParaRPr lang="ca-ES"/>
        </a:p>
      </dgm:t>
    </dgm:pt>
    <dgm:pt modelId="{406A005A-ECE7-4D21-9EDA-8BEDFB092A40}">
      <dgm:prSet phldrT="[Text]" custT="1"/>
      <dgm:spPr/>
      <dgm:t>
        <a:bodyPr/>
        <a:lstStyle/>
        <a:p>
          <a:r>
            <a:rPr lang="es-ES" sz="3200" b="1" dirty="0" smtClean="0">
              <a:latin typeface="BBVA Office Light" panose="020B0303040000020004" pitchFamily="34" charset="0"/>
            </a:rPr>
            <a:t>Los diferentes centros </a:t>
          </a:r>
          <a:endParaRPr lang="ca-ES" sz="3200" b="1" dirty="0">
            <a:latin typeface="BBVA Office Light" panose="020B0303040000020004" pitchFamily="34" charset="0"/>
          </a:endParaRPr>
        </a:p>
      </dgm:t>
    </dgm:pt>
    <dgm:pt modelId="{EAE5316F-7598-476A-B9E2-0F5400BF7F00}" type="parTrans" cxnId="{7800EA43-9EDF-4634-8255-2E90D580CF9E}">
      <dgm:prSet/>
      <dgm:spPr/>
      <dgm:t>
        <a:bodyPr/>
        <a:lstStyle/>
        <a:p>
          <a:endParaRPr lang="ca-ES"/>
        </a:p>
      </dgm:t>
    </dgm:pt>
    <dgm:pt modelId="{12B801AE-B951-4542-9A5C-B7CAA946F8F1}" type="sibTrans" cxnId="{7800EA43-9EDF-4634-8255-2E90D580CF9E}">
      <dgm:prSet/>
      <dgm:spPr/>
      <dgm:t>
        <a:bodyPr/>
        <a:lstStyle/>
        <a:p>
          <a:endParaRPr lang="ca-ES"/>
        </a:p>
      </dgm:t>
    </dgm:pt>
    <dgm:pt modelId="{EA676B81-BDE1-40E0-8285-DB7D7660932E}" type="pres">
      <dgm:prSet presAssocID="{A3DB16A7-B99C-4D3B-8856-F603195DC9E2}" presName="Name0" presStyleCnt="0">
        <dgm:presLayoutVars>
          <dgm:dir/>
          <dgm:animLvl val="lvl"/>
          <dgm:resizeHandles val="exact"/>
        </dgm:presLayoutVars>
      </dgm:prSet>
      <dgm:spPr/>
    </dgm:pt>
    <dgm:pt modelId="{9692FA59-5E69-4D88-9032-1FEC86FEDC4C}" type="pres">
      <dgm:prSet presAssocID="{356F33EA-7EDB-4BF6-AF54-C58C3FEE8CEA}" presName="Name8" presStyleCnt="0"/>
      <dgm:spPr/>
    </dgm:pt>
    <dgm:pt modelId="{854ADD51-7D22-4376-A707-4640A3511A5C}" type="pres">
      <dgm:prSet presAssocID="{356F33EA-7EDB-4BF6-AF54-C58C3FEE8CEA}" presName="level" presStyleLbl="node1" presStyleIdx="0" presStyleCnt="3" custLinFactNeighborX="-399" custLinFactNeighborY="-877">
        <dgm:presLayoutVars>
          <dgm:chMax val="1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5917CBD-F91B-47E9-9071-515B4F3A4D4B}" type="pres">
      <dgm:prSet presAssocID="{356F33EA-7EDB-4BF6-AF54-C58C3FEE8CE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62BC6D74-E681-4249-A951-9D34B3EC0530}" type="pres">
      <dgm:prSet presAssocID="{121FCD55-5114-405C-834C-FD1E38BD2501}" presName="Name8" presStyleCnt="0"/>
      <dgm:spPr/>
    </dgm:pt>
    <dgm:pt modelId="{A9FA1D22-8D09-4A8B-B31D-17D164C46ECC}" type="pres">
      <dgm:prSet presAssocID="{121FCD55-5114-405C-834C-FD1E38BD2501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195AD93F-1842-4943-9A1D-CECF5DF1F01A}" type="pres">
      <dgm:prSet presAssocID="{121FCD55-5114-405C-834C-FD1E38BD250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214A34B5-87AE-42EB-80C9-667C6BBD568F}" type="pres">
      <dgm:prSet presAssocID="{406A005A-ECE7-4D21-9EDA-8BEDFB092A40}" presName="Name8" presStyleCnt="0"/>
      <dgm:spPr/>
    </dgm:pt>
    <dgm:pt modelId="{3A5F4359-D6F6-4729-8619-5579F1F24CE6}" type="pres">
      <dgm:prSet presAssocID="{406A005A-ECE7-4D21-9EDA-8BEDFB092A40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0BEF0E5B-EFFF-4D21-9DFD-5AD93284B4F5}" type="pres">
      <dgm:prSet presAssocID="{406A005A-ECE7-4D21-9EDA-8BEDFB092A4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88AD7300-2C17-42B7-BF72-7D6D740DB443}" type="presOf" srcId="{406A005A-ECE7-4D21-9EDA-8BEDFB092A40}" destId="{3A5F4359-D6F6-4729-8619-5579F1F24CE6}" srcOrd="0" destOrd="0" presId="urn:microsoft.com/office/officeart/2005/8/layout/pyramid1"/>
    <dgm:cxn modelId="{96AE2EF9-9108-4CAC-A7CC-DB93653AEC1A}" type="presOf" srcId="{A3DB16A7-B99C-4D3B-8856-F603195DC9E2}" destId="{EA676B81-BDE1-40E0-8285-DB7D7660932E}" srcOrd="0" destOrd="0" presId="urn:microsoft.com/office/officeart/2005/8/layout/pyramid1"/>
    <dgm:cxn modelId="{3A3D275F-2875-485F-BDFB-9CC0B4C69D6E}" type="presOf" srcId="{356F33EA-7EDB-4BF6-AF54-C58C3FEE8CEA}" destId="{05917CBD-F91B-47E9-9071-515B4F3A4D4B}" srcOrd="1" destOrd="0" presId="urn:microsoft.com/office/officeart/2005/8/layout/pyramid1"/>
    <dgm:cxn modelId="{B3AEBB73-0740-4602-9D14-36E1509F81AC}" type="presOf" srcId="{356F33EA-7EDB-4BF6-AF54-C58C3FEE8CEA}" destId="{854ADD51-7D22-4376-A707-4640A3511A5C}" srcOrd="0" destOrd="0" presId="urn:microsoft.com/office/officeart/2005/8/layout/pyramid1"/>
    <dgm:cxn modelId="{ED6D0D41-9EA1-49E2-A8CD-DFC1AF8F2A44}" type="presOf" srcId="{406A005A-ECE7-4D21-9EDA-8BEDFB092A40}" destId="{0BEF0E5B-EFFF-4D21-9DFD-5AD93284B4F5}" srcOrd="1" destOrd="0" presId="urn:microsoft.com/office/officeart/2005/8/layout/pyramid1"/>
    <dgm:cxn modelId="{84A6EF85-17C8-46D0-8C81-AE42EEBFA198}" srcId="{A3DB16A7-B99C-4D3B-8856-F603195DC9E2}" destId="{356F33EA-7EDB-4BF6-AF54-C58C3FEE8CEA}" srcOrd="0" destOrd="0" parTransId="{9EC715F0-4E5B-4046-BCB3-7CEC9A5FF77A}" sibTransId="{1B719BB8-BB13-4D94-A2C2-A63C9113CF1E}"/>
    <dgm:cxn modelId="{9E38A071-2851-401C-83D7-2887F6C63783}" type="presOf" srcId="{121FCD55-5114-405C-834C-FD1E38BD2501}" destId="{A9FA1D22-8D09-4A8B-B31D-17D164C46ECC}" srcOrd="0" destOrd="0" presId="urn:microsoft.com/office/officeart/2005/8/layout/pyramid1"/>
    <dgm:cxn modelId="{9C09E792-27CD-4165-BFEB-7BD3400C7ECD}" srcId="{A3DB16A7-B99C-4D3B-8856-F603195DC9E2}" destId="{121FCD55-5114-405C-834C-FD1E38BD2501}" srcOrd="1" destOrd="0" parTransId="{78423DEB-F5A5-4163-9388-869DB81700D3}" sibTransId="{2EA02EDC-38E2-49E8-B650-A54D964EE76D}"/>
    <dgm:cxn modelId="{4280DE3B-EADE-48EE-ABF1-C4ABE2EE5B8F}" type="presOf" srcId="{121FCD55-5114-405C-834C-FD1E38BD2501}" destId="{195AD93F-1842-4943-9A1D-CECF5DF1F01A}" srcOrd="1" destOrd="0" presId="urn:microsoft.com/office/officeart/2005/8/layout/pyramid1"/>
    <dgm:cxn modelId="{7800EA43-9EDF-4634-8255-2E90D580CF9E}" srcId="{A3DB16A7-B99C-4D3B-8856-F603195DC9E2}" destId="{406A005A-ECE7-4D21-9EDA-8BEDFB092A40}" srcOrd="2" destOrd="0" parTransId="{EAE5316F-7598-476A-B9E2-0F5400BF7F00}" sibTransId="{12B801AE-B951-4542-9A5C-B7CAA946F8F1}"/>
    <dgm:cxn modelId="{14EA843D-14D7-4A29-96BC-FDD75B86200B}" type="presParOf" srcId="{EA676B81-BDE1-40E0-8285-DB7D7660932E}" destId="{9692FA59-5E69-4D88-9032-1FEC86FEDC4C}" srcOrd="0" destOrd="0" presId="urn:microsoft.com/office/officeart/2005/8/layout/pyramid1"/>
    <dgm:cxn modelId="{F9263AF2-59FD-452F-BEE4-5B3184F8A2E2}" type="presParOf" srcId="{9692FA59-5E69-4D88-9032-1FEC86FEDC4C}" destId="{854ADD51-7D22-4376-A707-4640A3511A5C}" srcOrd="0" destOrd="0" presId="urn:microsoft.com/office/officeart/2005/8/layout/pyramid1"/>
    <dgm:cxn modelId="{50C44502-4C51-467F-9451-BEBBD08C41FB}" type="presParOf" srcId="{9692FA59-5E69-4D88-9032-1FEC86FEDC4C}" destId="{05917CBD-F91B-47E9-9071-515B4F3A4D4B}" srcOrd="1" destOrd="0" presId="urn:microsoft.com/office/officeart/2005/8/layout/pyramid1"/>
    <dgm:cxn modelId="{BF84443C-8733-48C9-8C94-59CDA640B5E1}" type="presParOf" srcId="{EA676B81-BDE1-40E0-8285-DB7D7660932E}" destId="{62BC6D74-E681-4249-A951-9D34B3EC0530}" srcOrd="1" destOrd="0" presId="urn:microsoft.com/office/officeart/2005/8/layout/pyramid1"/>
    <dgm:cxn modelId="{9F8829FE-A790-4A5C-AF59-204061B2FDB6}" type="presParOf" srcId="{62BC6D74-E681-4249-A951-9D34B3EC0530}" destId="{A9FA1D22-8D09-4A8B-B31D-17D164C46ECC}" srcOrd="0" destOrd="0" presId="urn:microsoft.com/office/officeart/2005/8/layout/pyramid1"/>
    <dgm:cxn modelId="{070E9BF8-4AFE-46A0-9194-FDCE1B0D548B}" type="presParOf" srcId="{62BC6D74-E681-4249-A951-9D34B3EC0530}" destId="{195AD93F-1842-4943-9A1D-CECF5DF1F01A}" srcOrd="1" destOrd="0" presId="urn:microsoft.com/office/officeart/2005/8/layout/pyramid1"/>
    <dgm:cxn modelId="{2BE1721E-A709-4A65-8C71-FF1EC32EE4F6}" type="presParOf" srcId="{EA676B81-BDE1-40E0-8285-DB7D7660932E}" destId="{214A34B5-87AE-42EB-80C9-667C6BBD568F}" srcOrd="2" destOrd="0" presId="urn:microsoft.com/office/officeart/2005/8/layout/pyramid1"/>
    <dgm:cxn modelId="{BF2A450C-3A08-425B-AF4C-B4359B5A7143}" type="presParOf" srcId="{214A34B5-87AE-42EB-80C9-667C6BBD568F}" destId="{3A5F4359-D6F6-4729-8619-5579F1F24CE6}" srcOrd="0" destOrd="0" presId="urn:microsoft.com/office/officeart/2005/8/layout/pyramid1"/>
    <dgm:cxn modelId="{10DFD05B-195B-4DA6-B126-13F9923553A8}" type="presParOf" srcId="{214A34B5-87AE-42EB-80C9-667C6BBD568F}" destId="{0BEF0E5B-EFFF-4D21-9DFD-5AD93284B4F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997E57-E503-42B8-890E-2A2D85C57287}" type="doc">
      <dgm:prSet loTypeId="urn:microsoft.com/office/officeart/2005/8/layout/cycle2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ca-ES"/>
        </a:p>
      </dgm:t>
    </dgm:pt>
    <dgm:pt modelId="{DA8E415D-56A3-4B1A-9F28-FF44C2202CC4}">
      <dgm:prSet phldrT="[Text]" custT="1"/>
      <dgm:spPr/>
      <dgm:t>
        <a:bodyPr/>
        <a:lstStyle/>
        <a:p>
          <a:r>
            <a:rPr lang="ca-ES" sz="1600" b="1" dirty="0" smtClean="0">
              <a:latin typeface="BBVA Office Light" panose="020B0303040000020004" pitchFamily="34" charset="0"/>
            </a:rPr>
            <a:t>IDENTIFICACIÓN</a:t>
          </a:r>
          <a:endParaRPr lang="ca-ES" sz="1600" b="1" dirty="0">
            <a:latin typeface="BBVA Office Light" panose="020B0303040000020004" pitchFamily="34" charset="0"/>
          </a:endParaRPr>
        </a:p>
      </dgm:t>
    </dgm:pt>
    <dgm:pt modelId="{FB81BC23-35F1-461D-94D8-7AB717275738}" type="parTrans" cxnId="{B17468F8-AEC7-48EA-A2F5-4FE80487FEDE}">
      <dgm:prSet/>
      <dgm:spPr/>
      <dgm:t>
        <a:bodyPr/>
        <a:lstStyle/>
        <a:p>
          <a:endParaRPr lang="ca-ES"/>
        </a:p>
      </dgm:t>
    </dgm:pt>
    <dgm:pt modelId="{2BE07BFB-75E6-4BB9-9AD8-522371603D50}" type="sibTrans" cxnId="{B17468F8-AEC7-48EA-A2F5-4FE80487FEDE}">
      <dgm:prSet/>
      <dgm:spPr/>
      <dgm:t>
        <a:bodyPr/>
        <a:lstStyle/>
        <a:p>
          <a:endParaRPr lang="ca-ES"/>
        </a:p>
      </dgm:t>
    </dgm:pt>
    <dgm:pt modelId="{DF9362AB-F62A-4A9C-AFA0-D7671005BDE4}">
      <dgm:prSet phldrT="[Text]" custT="1"/>
      <dgm:spPr/>
      <dgm:t>
        <a:bodyPr/>
        <a:lstStyle/>
        <a:p>
          <a:r>
            <a:rPr lang="ca-ES" sz="1800" b="1" dirty="0" smtClean="0">
              <a:latin typeface="BBVA Office Light" panose="020B0303040000020004" pitchFamily="34" charset="0"/>
            </a:rPr>
            <a:t>EVALUACIÓN</a:t>
          </a:r>
          <a:endParaRPr lang="ca-ES" sz="1800" b="1" dirty="0">
            <a:latin typeface="BBVA Office Light" panose="020B0303040000020004" pitchFamily="34" charset="0"/>
          </a:endParaRPr>
        </a:p>
      </dgm:t>
    </dgm:pt>
    <dgm:pt modelId="{8EF998A1-8455-4411-A977-B400B70135EB}" type="parTrans" cxnId="{696E2BF9-91DB-4733-8B40-4DB8CBBF4C56}">
      <dgm:prSet/>
      <dgm:spPr/>
      <dgm:t>
        <a:bodyPr/>
        <a:lstStyle/>
        <a:p>
          <a:endParaRPr lang="ca-ES"/>
        </a:p>
      </dgm:t>
    </dgm:pt>
    <dgm:pt modelId="{720A5CAE-07DC-43D8-A0EF-4D87DD0830F2}" type="sibTrans" cxnId="{696E2BF9-91DB-4733-8B40-4DB8CBBF4C56}">
      <dgm:prSet/>
      <dgm:spPr/>
      <dgm:t>
        <a:bodyPr/>
        <a:lstStyle/>
        <a:p>
          <a:endParaRPr lang="ca-ES"/>
        </a:p>
      </dgm:t>
    </dgm:pt>
    <dgm:pt modelId="{3DFE7672-0874-4644-8386-B08877C129EF}">
      <dgm:prSet phldrT="[Text]" custT="1"/>
      <dgm:spPr/>
      <dgm:t>
        <a:bodyPr/>
        <a:lstStyle/>
        <a:p>
          <a:r>
            <a:rPr lang="ca-ES" sz="1800" b="1" dirty="0" smtClean="0">
              <a:latin typeface="BBVA Office Light" panose="020B0303040000020004" pitchFamily="34" charset="0"/>
            </a:rPr>
            <a:t>SEGUIMIENTO</a:t>
          </a:r>
          <a:endParaRPr lang="ca-ES" sz="1800" b="1" dirty="0">
            <a:latin typeface="BBVA Office Light" panose="020B0303040000020004" pitchFamily="34" charset="0"/>
          </a:endParaRPr>
        </a:p>
      </dgm:t>
    </dgm:pt>
    <dgm:pt modelId="{716042A1-5ADD-44A5-BB05-282A00B4EC65}" type="parTrans" cxnId="{5AB51B32-8E22-41D2-A79D-B0CE90668ACE}">
      <dgm:prSet/>
      <dgm:spPr/>
      <dgm:t>
        <a:bodyPr/>
        <a:lstStyle/>
        <a:p>
          <a:endParaRPr lang="ca-ES"/>
        </a:p>
      </dgm:t>
    </dgm:pt>
    <dgm:pt modelId="{C3A972E5-73E2-411E-9C8B-9D583C9D3284}" type="sibTrans" cxnId="{5AB51B32-8E22-41D2-A79D-B0CE90668ACE}">
      <dgm:prSet/>
      <dgm:spPr/>
      <dgm:t>
        <a:bodyPr/>
        <a:lstStyle/>
        <a:p>
          <a:endParaRPr lang="ca-ES"/>
        </a:p>
      </dgm:t>
    </dgm:pt>
    <dgm:pt modelId="{83438B8B-5EFA-450F-874C-E4B05270FB69}">
      <dgm:prSet phldrT="[Text]" custT="1"/>
      <dgm:spPr/>
      <dgm:t>
        <a:bodyPr/>
        <a:lstStyle/>
        <a:p>
          <a:r>
            <a:rPr lang="ca-ES" sz="1800" b="1" dirty="0" smtClean="0">
              <a:latin typeface="BBVA Office Light" panose="020B0303040000020004" pitchFamily="34" charset="0"/>
            </a:rPr>
            <a:t>MITIGACIÓN</a:t>
          </a:r>
          <a:endParaRPr lang="ca-ES" sz="1800" b="1" dirty="0">
            <a:latin typeface="BBVA Office Light" panose="020B0303040000020004" pitchFamily="34" charset="0"/>
          </a:endParaRPr>
        </a:p>
      </dgm:t>
    </dgm:pt>
    <dgm:pt modelId="{7598BD89-A3CF-4999-ADFA-4FACA1112DC8}" type="parTrans" cxnId="{7C3E8BD9-CE95-42C5-AEB1-5DB763829414}">
      <dgm:prSet/>
      <dgm:spPr/>
      <dgm:t>
        <a:bodyPr/>
        <a:lstStyle/>
        <a:p>
          <a:endParaRPr lang="ca-ES"/>
        </a:p>
      </dgm:t>
    </dgm:pt>
    <dgm:pt modelId="{711E02D9-EA2A-4172-9762-3A539BD7D405}" type="sibTrans" cxnId="{7C3E8BD9-CE95-42C5-AEB1-5DB763829414}">
      <dgm:prSet/>
      <dgm:spPr/>
      <dgm:t>
        <a:bodyPr/>
        <a:lstStyle/>
        <a:p>
          <a:endParaRPr lang="ca-ES"/>
        </a:p>
      </dgm:t>
    </dgm:pt>
    <dgm:pt modelId="{48BDBF6C-5A95-48EC-AD1B-55AB0AACFB2E}" type="pres">
      <dgm:prSet presAssocID="{09997E57-E503-42B8-890E-2A2D85C57287}" presName="cycle" presStyleCnt="0">
        <dgm:presLayoutVars>
          <dgm:dir/>
          <dgm:resizeHandles val="exact"/>
        </dgm:presLayoutVars>
      </dgm:prSet>
      <dgm:spPr/>
    </dgm:pt>
    <dgm:pt modelId="{27E2C700-4A0D-4548-9E89-ED8C35302F17}" type="pres">
      <dgm:prSet presAssocID="{DA8E415D-56A3-4B1A-9F28-FF44C2202CC4}" presName="node" presStyleLbl="node1" presStyleIdx="0" presStyleCnt="4" custScaleX="137150" custScaleY="114291" custRadScaleRad="100046" custRadScaleInc="-4822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EE83F1B2-C2D6-4E31-87D5-C252FC8CF89C}" type="pres">
      <dgm:prSet presAssocID="{2BE07BFB-75E6-4BB9-9AD8-522371603D50}" presName="sibTrans" presStyleLbl="sibTrans2D1" presStyleIdx="0" presStyleCnt="4"/>
      <dgm:spPr/>
    </dgm:pt>
    <dgm:pt modelId="{1FE8CC02-F54B-4DB4-BC72-AD463AF4013C}" type="pres">
      <dgm:prSet presAssocID="{2BE07BFB-75E6-4BB9-9AD8-522371603D50}" presName="connectorText" presStyleLbl="sibTrans2D1" presStyleIdx="0" presStyleCnt="4"/>
      <dgm:spPr/>
    </dgm:pt>
    <dgm:pt modelId="{32B9B495-F9F9-4EBC-84F4-EA15111B4933}" type="pres">
      <dgm:prSet presAssocID="{DF9362AB-F62A-4A9C-AFA0-D7671005BDE4}" presName="node" presStyleLbl="node1" presStyleIdx="1" presStyleCnt="4" custScaleX="137150" custScaleY="114291" custRadScaleRad="97122" custRadScaleInc="-1535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81D66214-2D8F-4631-8B37-7A209525CB40}" type="pres">
      <dgm:prSet presAssocID="{720A5CAE-07DC-43D8-A0EF-4D87DD0830F2}" presName="sibTrans" presStyleLbl="sibTrans2D1" presStyleIdx="1" presStyleCnt="4"/>
      <dgm:spPr/>
    </dgm:pt>
    <dgm:pt modelId="{CE7E4357-5005-4506-AA7F-70C36FB948DA}" type="pres">
      <dgm:prSet presAssocID="{720A5CAE-07DC-43D8-A0EF-4D87DD0830F2}" presName="connectorText" presStyleLbl="sibTrans2D1" presStyleIdx="1" presStyleCnt="4"/>
      <dgm:spPr/>
    </dgm:pt>
    <dgm:pt modelId="{D84277E3-5C27-4B80-B601-617A046CDC42}" type="pres">
      <dgm:prSet presAssocID="{3DFE7672-0874-4644-8386-B08877C129EF}" presName="node" presStyleLbl="node1" presStyleIdx="2" presStyleCnt="4" custScaleX="137150" custScaleY="114291" custRadScaleRad="98716" custRadScaleInc="-9255">
        <dgm:presLayoutVars>
          <dgm:bulletEnabled val="1"/>
        </dgm:presLayoutVars>
      </dgm:prSet>
      <dgm:spPr/>
    </dgm:pt>
    <dgm:pt modelId="{C0806BCC-AC94-4C30-901D-BCD99D308A51}" type="pres">
      <dgm:prSet presAssocID="{C3A972E5-73E2-411E-9C8B-9D583C9D3284}" presName="sibTrans" presStyleLbl="sibTrans2D1" presStyleIdx="2" presStyleCnt="4"/>
      <dgm:spPr/>
    </dgm:pt>
    <dgm:pt modelId="{DC5B4B7F-44F0-474A-B759-4A8921175555}" type="pres">
      <dgm:prSet presAssocID="{C3A972E5-73E2-411E-9C8B-9D583C9D3284}" presName="connectorText" presStyleLbl="sibTrans2D1" presStyleIdx="2" presStyleCnt="4"/>
      <dgm:spPr/>
    </dgm:pt>
    <dgm:pt modelId="{7AD78636-5B0E-4086-B49B-69F87AD9CE34}" type="pres">
      <dgm:prSet presAssocID="{83438B8B-5EFA-450F-874C-E4B05270FB69}" presName="node" presStyleLbl="node1" presStyleIdx="3" presStyleCnt="4" custScaleX="137150" custScaleY="114291">
        <dgm:presLayoutVars>
          <dgm:bulletEnabled val="1"/>
        </dgm:presLayoutVars>
      </dgm:prSet>
      <dgm:spPr/>
    </dgm:pt>
    <dgm:pt modelId="{B37376FE-BF15-41C5-BC05-A010E318E712}" type="pres">
      <dgm:prSet presAssocID="{711E02D9-EA2A-4172-9762-3A539BD7D405}" presName="sibTrans" presStyleLbl="sibTrans2D1" presStyleIdx="3" presStyleCnt="4"/>
      <dgm:spPr/>
    </dgm:pt>
    <dgm:pt modelId="{0965F329-0787-4424-BE40-F2CA40066B22}" type="pres">
      <dgm:prSet presAssocID="{711E02D9-EA2A-4172-9762-3A539BD7D405}" presName="connectorText" presStyleLbl="sibTrans2D1" presStyleIdx="3" presStyleCnt="4"/>
      <dgm:spPr/>
    </dgm:pt>
  </dgm:ptLst>
  <dgm:cxnLst>
    <dgm:cxn modelId="{5AB51B32-8E22-41D2-A79D-B0CE90668ACE}" srcId="{09997E57-E503-42B8-890E-2A2D85C57287}" destId="{3DFE7672-0874-4644-8386-B08877C129EF}" srcOrd="2" destOrd="0" parTransId="{716042A1-5ADD-44A5-BB05-282A00B4EC65}" sibTransId="{C3A972E5-73E2-411E-9C8B-9D583C9D3284}"/>
    <dgm:cxn modelId="{E1F49AE7-7FD1-405D-A559-93C80D957BFE}" type="presOf" srcId="{C3A972E5-73E2-411E-9C8B-9D583C9D3284}" destId="{DC5B4B7F-44F0-474A-B759-4A8921175555}" srcOrd="1" destOrd="0" presId="urn:microsoft.com/office/officeart/2005/8/layout/cycle2"/>
    <dgm:cxn modelId="{05B070A9-94B4-4D31-8E4D-CBE2E4658821}" type="presOf" srcId="{3DFE7672-0874-4644-8386-B08877C129EF}" destId="{D84277E3-5C27-4B80-B601-617A046CDC42}" srcOrd="0" destOrd="0" presId="urn:microsoft.com/office/officeart/2005/8/layout/cycle2"/>
    <dgm:cxn modelId="{D136AE5B-525B-4254-93D9-716A6FD5B2E2}" type="presOf" srcId="{711E02D9-EA2A-4172-9762-3A539BD7D405}" destId="{B37376FE-BF15-41C5-BC05-A010E318E712}" srcOrd="0" destOrd="0" presId="urn:microsoft.com/office/officeart/2005/8/layout/cycle2"/>
    <dgm:cxn modelId="{D6ACD7AE-3542-4D19-A143-258B8D2EB6AA}" type="presOf" srcId="{C3A972E5-73E2-411E-9C8B-9D583C9D3284}" destId="{C0806BCC-AC94-4C30-901D-BCD99D308A51}" srcOrd="0" destOrd="0" presId="urn:microsoft.com/office/officeart/2005/8/layout/cycle2"/>
    <dgm:cxn modelId="{4D6B46A7-E466-4D4A-97DF-B3D55738F3B2}" type="presOf" srcId="{DF9362AB-F62A-4A9C-AFA0-D7671005BDE4}" destId="{32B9B495-F9F9-4EBC-84F4-EA15111B4933}" srcOrd="0" destOrd="0" presId="urn:microsoft.com/office/officeart/2005/8/layout/cycle2"/>
    <dgm:cxn modelId="{7C3E8BD9-CE95-42C5-AEB1-5DB763829414}" srcId="{09997E57-E503-42B8-890E-2A2D85C57287}" destId="{83438B8B-5EFA-450F-874C-E4B05270FB69}" srcOrd="3" destOrd="0" parTransId="{7598BD89-A3CF-4999-ADFA-4FACA1112DC8}" sibTransId="{711E02D9-EA2A-4172-9762-3A539BD7D405}"/>
    <dgm:cxn modelId="{696E2BF9-91DB-4733-8B40-4DB8CBBF4C56}" srcId="{09997E57-E503-42B8-890E-2A2D85C57287}" destId="{DF9362AB-F62A-4A9C-AFA0-D7671005BDE4}" srcOrd="1" destOrd="0" parTransId="{8EF998A1-8455-4411-A977-B400B70135EB}" sibTransId="{720A5CAE-07DC-43D8-A0EF-4D87DD0830F2}"/>
    <dgm:cxn modelId="{5ADBCF9D-7305-4544-B6D8-662DCDA1E247}" type="presOf" srcId="{2BE07BFB-75E6-4BB9-9AD8-522371603D50}" destId="{1FE8CC02-F54B-4DB4-BC72-AD463AF4013C}" srcOrd="1" destOrd="0" presId="urn:microsoft.com/office/officeart/2005/8/layout/cycle2"/>
    <dgm:cxn modelId="{A899BC12-CDA6-455B-BC47-D7AF92F6F62F}" type="presOf" srcId="{09997E57-E503-42B8-890E-2A2D85C57287}" destId="{48BDBF6C-5A95-48EC-AD1B-55AB0AACFB2E}" srcOrd="0" destOrd="0" presId="urn:microsoft.com/office/officeart/2005/8/layout/cycle2"/>
    <dgm:cxn modelId="{22E5E895-01C0-4997-936C-65ABFB3E3EC9}" type="presOf" srcId="{711E02D9-EA2A-4172-9762-3A539BD7D405}" destId="{0965F329-0787-4424-BE40-F2CA40066B22}" srcOrd="1" destOrd="0" presId="urn:microsoft.com/office/officeart/2005/8/layout/cycle2"/>
    <dgm:cxn modelId="{BAEBAE97-DC60-45A1-8051-3EC5924382D1}" type="presOf" srcId="{720A5CAE-07DC-43D8-A0EF-4D87DD0830F2}" destId="{CE7E4357-5005-4506-AA7F-70C36FB948DA}" srcOrd="1" destOrd="0" presId="urn:microsoft.com/office/officeart/2005/8/layout/cycle2"/>
    <dgm:cxn modelId="{FE1012B8-A1EB-4E35-B2AC-1AEB4F90A8A5}" type="presOf" srcId="{83438B8B-5EFA-450F-874C-E4B05270FB69}" destId="{7AD78636-5B0E-4086-B49B-69F87AD9CE34}" srcOrd="0" destOrd="0" presId="urn:microsoft.com/office/officeart/2005/8/layout/cycle2"/>
    <dgm:cxn modelId="{C116660F-C71B-4A15-83C7-D0EA475E231E}" type="presOf" srcId="{720A5CAE-07DC-43D8-A0EF-4D87DD0830F2}" destId="{81D66214-2D8F-4631-8B37-7A209525CB40}" srcOrd="0" destOrd="0" presId="urn:microsoft.com/office/officeart/2005/8/layout/cycle2"/>
    <dgm:cxn modelId="{B17468F8-AEC7-48EA-A2F5-4FE80487FEDE}" srcId="{09997E57-E503-42B8-890E-2A2D85C57287}" destId="{DA8E415D-56A3-4B1A-9F28-FF44C2202CC4}" srcOrd="0" destOrd="0" parTransId="{FB81BC23-35F1-461D-94D8-7AB717275738}" sibTransId="{2BE07BFB-75E6-4BB9-9AD8-522371603D50}"/>
    <dgm:cxn modelId="{AA425892-DBE1-42FF-8AA9-C1C0F1CF914D}" type="presOf" srcId="{2BE07BFB-75E6-4BB9-9AD8-522371603D50}" destId="{EE83F1B2-C2D6-4E31-87D5-C252FC8CF89C}" srcOrd="0" destOrd="0" presId="urn:microsoft.com/office/officeart/2005/8/layout/cycle2"/>
    <dgm:cxn modelId="{C8144A45-94DE-4D05-A7BB-30DAB04C9E65}" type="presOf" srcId="{DA8E415D-56A3-4B1A-9F28-FF44C2202CC4}" destId="{27E2C700-4A0D-4548-9E89-ED8C35302F17}" srcOrd="0" destOrd="0" presId="urn:microsoft.com/office/officeart/2005/8/layout/cycle2"/>
    <dgm:cxn modelId="{FA70DE67-6347-4595-B503-691C0B9FBCE0}" type="presParOf" srcId="{48BDBF6C-5A95-48EC-AD1B-55AB0AACFB2E}" destId="{27E2C700-4A0D-4548-9E89-ED8C35302F17}" srcOrd="0" destOrd="0" presId="urn:microsoft.com/office/officeart/2005/8/layout/cycle2"/>
    <dgm:cxn modelId="{0021B732-E1F2-477D-A0CF-0807C0D3B2D8}" type="presParOf" srcId="{48BDBF6C-5A95-48EC-AD1B-55AB0AACFB2E}" destId="{EE83F1B2-C2D6-4E31-87D5-C252FC8CF89C}" srcOrd="1" destOrd="0" presId="urn:microsoft.com/office/officeart/2005/8/layout/cycle2"/>
    <dgm:cxn modelId="{73197F35-4939-44EB-ABD4-3F7AFC9BE908}" type="presParOf" srcId="{EE83F1B2-C2D6-4E31-87D5-C252FC8CF89C}" destId="{1FE8CC02-F54B-4DB4-BC72-AD463AF4013C}" srcOrd="0" destOrd="0" presId="urn:microsoft.com/office/officeart/2005/8/layout/cycle2"/>
    <dgm:cxn modelId="{9615BCE1-38A3-4015-BE2E-F5E3E58EA6AA}" type="presParOf" srcId="{48BDBF6C-5A95-48EC-AD1B-55AB0AACFB2E}" destId="{32B9B495-F9F9-4EBC-84F4-EA15111B4933}" srcOrd="2" destOrd="0" presId="urn:microsoft.com/office/officeart/2005/8/layout/cycle2"/>
    <dgm:cxn modelId="{D381FF17-957F-46E1-9D6A-9158B40334D2}" type="presParOf" srcId="{48BDBF6C-5A95-48EC-AD1B-55AB0AACFB2E}" destId="{81D66214-2D8F-4631-8B37-7A209525CB40}" srcOrd="3" destOrd="0" presId="urn:microsoft.com/office/officeart/2005/8/layout/cycle2"/>
    <dgm:cxn modelId="{D9F3F799-C7D7-4D35-AAD4-986B6074B72D}" type="presParOf" srcId="{81D66214-2D8F-4631-8B37-7A209525CB40}" destId="{CE7E4357-5005-4506-AA7F-70C36FB948DA}" srcOrd="0" destOrd="0" presId="urn:microsoft.com/office/officeart/2005/8/layout/cycle2"/>
    <dgm:cxn modelId="{E0C0FF4E-CACD-408F-9254-A388990FED29}" type="presParOf" srcId="{48BDBF6C-5A95-48EC-AD1B-55AB0AACFB2E}" destId="{D84277E3-5C27-4B80-B601-617A046CDC42}" srcOrd="4" destOrd="0" presId="urn:microsoft.com/office/officeart/2005/8/layout/cycle2"/>
    <dgm:cxn modelId="{451B4BEF-522D-438F-8645-AF5BFC7E265A}" type="presParOf" srcId="{48BDBF6C-5A95-48EC-AD1B-55AB0AACFB2E}" destId="{C0806BCC-AC94-4C30-901D-BCD99D308A51}" srcOrd="5" destOrd="0" presId="urn:microsoft.com/office/officeart/2005/8/layout/cycle2"/>
    <dgm:cxn modelId="{CA058850-7990-43EF-9B01-65120DFC6C0A}" type="presParOf" srcId="{C0806BCC-AC94-4C30-901D-BCD99D308A51}" destId="{DC5B4B7F-44F0-474A-B759-4A8921175555}" srcOrd="0" destOrd="0" presId="urn:microsoft.com/office/officeart/2005/8/layout/cycle2"/>
    <dgm:cxn modelId="{855936E8-D747-4857-BC0E-C6E8C5E5A76A}" type="presParOf" srcId="{48BDBF6C-5A95-48EC-AD1B-55AB0AACFB2E}" destId="{7AD78636-5B0E-4086-B49B-69F87AD9CE34}" srcOrd="6" destOrd="0" presId="urn:microsoft.com/office/officeart/2005/8/layout/cycle2"/>
    <dgm:cxn modelId="{A44B82EE-5EF1-4958-AD3E-849B5FBDF8F7}" type="presParOf" srcId="{48BDBF6C-5A95-48EC-AD1B-55AB0AACFB2E}" destId="{B37376FE-BF15-41C5-BC05-A010E318E712}" srcOrd="7" destOrd="0" presId="urn:microsoft.com/office/officeart/2005/8/layout/cycle2"/>
    <dgm:cxn modelId="{50E9DF03-F3D3-4641-B6B6-9726F2770DBB}" type="presParOf" srcId="{B37376FE-BF15-41C5-BC05-A010E318E712}" destId="{0965F329-0787-4424-BE40-F2CA40066B2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ADD51-7D22-4376-A707-4640A3511A5C}">
      <dsp:nvSpPr>
        <dsp:cNvPr id="0" name=""/>
        <dsp:cNvSpPr/>
      </dsp:nvSpPr>
      <dsp:spPr>
        <a:xfrm>
          <a:off x="3800068" y="0"/>
          <a:ext cx="3815291" cy="1737783"/>
        </a:xfrm>
        <a:prstGeom prst="trapezoid">
          <a:avLst>
            <a:gd name="adj" fmla="val 10977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200" b="1" kern="1200" dirty="0" smtClean="0">
            <a:latin typeface="BBVA Office Light" panose="020B0303040000020004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latin typeface="BBVA Office Light" panose="020B0303040000020004" pitchFamily="34" charset="0"/>
            </a:rPr>
            <a:t>Comité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latin typeface="BBVA Office Light" panose="020B0303040000020004" pitchFamily="34" charset="0"/>
            </a:rPr>
            <a:t>de RO</a:t>
          </a:r>
          <a:endParaRPr lang="ca-ES" sz="3200" b="1" kern="1200" dirty="0">
            <a:latin typeface="BBVA Office Light" panose="020B0303040000020004" pitchFamily="34" charset="0"/>
          </a:endParaRPr>
        </a:p>
      </dsp:txBody>
      <dsp:txXfrm>
        <a:off x="3800068" y="0"/>
        <a:ext cx="3815291" cy="1737783"/>
      </dsp:txXfrm>
    </dsp:sp>
    <dsp:sp modelId="{A9FA1D22-8D09-4A8B-B31D-17D164C46ECC}">
      <dsp:nvSpPr>
        <dsp:cNvPr id="0" name=""/>
        <dsp:cNvSpPr/>
      </dsp:nvSpPr>
      <dsp:spPr>
        <a:xfrm>
          <a:off x="1907645" y="1737783"/>
          <a:ext cx="7630583" cy="1737783"/>
        </a:xfrm>
        <a:prstGeom prst="trapezoid">
          <a:avLst>
            <a:gd name="adj" fmla="val 10977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latin typeface="BBVA Office Light" panose="020B0303040000020004" pitchFamily="34" charset="0"/>
            </a:rPr>
            <a:t>Departamento de RO</a:t>
          </a:r>
          <a:endParaRPr lang="ca-ES" sz="3200" b="1" kern="1200" dirty="0">
            <a:latin typeface="BBVA Office Light" panose="020B0303040000020004" pitchFamily="34" charset="0"/>
          </a:endParaRPr>
        </a:p>
      </dsp:txBody>
      <dsp:txXfrm>
        <a:off x="3242997" y="1737783"/>
        <a:ext cx="4959879" cy="1737783"/>
      </dsp:txXfrm>
    </dsp:sp>
    <dsp:sp modelId="{3A5F4359-D6F6-4729-8619-5579F1F24CE6}">
      <dsp:nvSpPr>
        <dsp:cNvPr id="0" name=""/>
        <dsp:cNvSpPr/>
      </dsp:nvSpPr>
      <dsp:spPr>
        <a:xfrm>
          <a:off x="0" y="3475566"/>
          <a:ext cx="11445875" cy="1737783"/>
        </a:xfrm>
        <a:prstGeom prst="trapezoid">
          <a:avLst>
            <a:gd name="adj" fmla="val 10977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latin typeface="BBVA Office Light" panose="020B0303040000020004" pitchFamily="34" charset="0"/>
            </a:rPr>
            <a:t>Los diferentes centros </a:t>
          </a:r>
          <a:endParaRPr lang="ca-ES" sz="3200" b="1" kern="1200" dirty="0">
            <a:latin typeface="BBVA Office Light" panose="020B0303040000020004" pitchFamily="34" charset="0"/>
          </a:endParaRPr>
        </a:p>
      </dsp:txBody>
      <dsp:txXfrm>
        <a:off x="2003028" y="3475566"/>
        <a:ext cx="7439818" cy="17377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2C700-4A0D-4548-9E89-ED8C35302F17}">
      <dsp:nvSpPr>
        <dsp:cNvPr id="0" name=""/>
        <dsp:cNvSpPr/>
      </dsp:nvSpPr>
      <dsp:spPr>
        <a:xfrm>
          <a:off x="4536851" y="-118571"/>
          <a:ext cx="2290915" cy="19090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b="1" kern="1200" dirty="0" smtClean="0">
              <a:latin typeface="BBVA Office Light" panose="020B0303040000020004" pitchFamily="34" charset="0"/>
            </a:rPr>
            <a:t>IDENTIFICACIÓN</a:t>
          </a:r>
          <a:endParaRPr lang="ca-ES" sz="1600" b="1" kern="1200" dirty="0">
            <a:latin typeface="BBVA Office Light" panose="020B0303040000020004" pitchFamily="34" charset="0"/>
          </a:endParaRPr>
        </a:p>
      </dsp:txBody>
      <dsp:txXfrm>
        <a:off x="4872348" y="161008"/>
        <a:ext cx="1619921" cy="1349927"/>
      </dsp:txXfrm>
    </dsp:sp>
    <dsp:sp modelId="{EE83F1B2-C2D6-4E31-87D5-C252FC8CF89C}">
      <dsp:nvSpPr>
        <dsp:cNvPr id="0" name=""/>
        <dsp:cNvSpPr/>
      </dsp:nvSpPr>
      <dsp:spPr>
        <a:xfrm rot="2663859">
          <a:off x="6459340" y="1425246"/>
          <a:ext cx="225260" cy="563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a-ES" sz="2500" kern="1200"/>
        </a:p>
      </dsp:txBody>
      <dsp:txXfrm>
        <a:off x="6468987" y="1514356"/>
        <a:ext cx="157682" cy="338250"/>
      </dsp:txXfrm>
    </dsp:sp>
    <dsp:sp modelId="{32B9B495-F9F9-4EBC-84F4-EA15111B4933}">
      <dsp:nvSpPr>
        <dsp:cNvPr id="0" name=""/>
        <dsp:cNvSpPr/>
      </dsp:nvSpPr>
      <dsp:spPr>
        <a:xfrm>
          <a:off x="6325285" y="1632649"/>
          <a:ext cx="2290915" cy="1909085"/>
        </a:xfrm>
        <a:prstGeom prst="ellipse">
          <a:avLst/>
        </a:prstGeom>
        <a:solidFill>
          <a:schemeClr val="accent2">
            <a:hueOff val="418826"/>
            <a:satOff val="33333"/>
            <a:lumOff val="660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800" b="1" kern="1200" dirty="0" smtClean="0">
              <a:latin typeface="BBVA Office Light" panose="020B0303040000020004" pitchFamily="34" charset="0"/>
            </a:rPr>
            <a:t>EVALUACIÓN</a:t>
          </a:r>
          <a:endParaRPr lang="ca-ES" sz="1800" b="1" kern="1200" dirty="0">
            <a:latin typeface="BBVA Office Light" panose="020B0303040000020004" pitchFamily="34" charset="0"/>
          </a:endParaRPr>
        </a:p>
      </dsp:txBody>
      <dsp:txXfrm>
        <a:off x="6660782" y="1912228"/>
        <a:ext cx="1619921" cy="1349927"/>
      </dsp:txXfrm>
    </dsp:sp>
    <dsp:sp modelId="{81D66214-2D8F-4631-8B37-7A209525CB40}">
      <dsp:nvSpPr>
        <dsp:cNvPr id="0" name=""/>
        <dsp:cNvSpPr/>
      </dsp:nvSpPr>
      <dsp:spPr>
        <a:xfrm rot="7924604">
          <a:off x="6591104" y="3184615"/>
          <a:ext cx="171559" cy="563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18826"/>
            <a:satOff val="33333"/>
            <a:lumOff val="660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a-ES" sz="2500" kern="1200"/>
        </a:p>
      </dsp:txBody>
      <dsp:txXfrm rot="10800000">
        <a:off x="6634083" y="3278264"/>
        <a:ext cx="120091" cy="338250"/>
      </dsp:txXfrm>
    </dsp:sp>
    <dsp:sp modelId="{D84277E3-5C27-4B80-B601-617A046CDC42}">
      <dsp:nvSpPr>
        <dsp:cNvPr id="0" name=""/>
        <dsp:cNvSpPr/>
      </dsp:nvSpPr>
      <dsp:spPr>
        <a:xfrm>
          <a:off x="4731060" y="3398454"/>
          <a:ext cx="2290915" cy="1909085"/>
        </a:xfrm>
        <a:prstGeom prst="ellipse">
          <a:avLst/>
        </a:prstGeom>
        <a:solidFill>
          <a:schemeClr val="accent2">
            <a:hueOff val="837652"/>
            <a:satOff val="66667"/>
            <a:lumOff val="1320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800" b="1" kern="1200" dirty="0" smtClean="0">
              <a:latin typeface="BBVA Office Light" panose="020B0303040000020004" pitchFamily="34" charset="0"/>
            </a:rPr>
            <a:t>SEGUIMIENTO</a:t>
          </a:r>
          <a:endParaRPr lang="ca-ES" sz="1800" b="1" kern="1200" dirty="0">
            <a:latin typeface="BBVA Office Light" panose="020B0303040000020004" pitchFamily="34" charset="0"/>
          </a:endParaRPr>
        </a:p>
      </dsp:txBody>
      <dsp:txXfrm>
        <a:off x="5066557" y="3678033"/>
        <a:ext cx="1619921" cy="1349927"/>
      </dsp:txXfrm>
    </dsp:sp>
    <dsp:sp modelId="{C0806BCC-AC94-4C30-901D-BCD99D308A51}">
      <dsp:nvSpPr>
        <dsp:cNvPr id="0" name=""/>
        <dsp:cNvSpPr/>
      </dsp:nvSpPr>
      <dsp:spPr>
        <a:xfrm rot="13354403">
          <a:off x="4802507" y="3203561"/>
          <a:ext cx="259331" cy="563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837652"/>
            <a:satOff val="66667"/>
            <a:lumOff val="1320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a-ES" sz="2500" kern="1200"/>
        </a:p>
      </dsp:txBody>
      <dsp:txXfrm rot="10800000">
        <a:off x="4870053" y="3342628"/>
        <a:ext cx="181532" cy="338250"/>
      </dsp:txXfrm>
    </dsp:sp>
    <dsp:sp modelId="{7AD78636-5B0E-4086-B49B-69F87AD9CE34}">
      <dsp:nvSpPr>
        <dsp:cNvPr id="0" name=""/>
        <dsp:cNvSpPr/>
      </dsp:nvSpPr>
      <dsp:spPr>
        <a:xfrm>
          <a:off x="2831561" y="1653402"/>
          <a:ext cx="2290915" cy="1909085"/>
        </a:xfrm>
        <a:prstGeom prst="ellipse">
          <a:avLst/>
        </a:prstGeom>
        <a:solidFill>
          <a:schemeClr val="accent2">
            <a:hueOff val="1256478"/>
            <a:satOff val="100000"/>
            <a:lumOff val="1980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800" b="1" kern="1200" dirty="0" smtClean="0">
              <a:latin typeface="BBVA Office Light" panose="020B0303040000020004" pitchFamily="34" charset="0"/>
            </a:rPr>
            <a:t>MITIGACIÓN</a:t>
          </a:r>
          <a:endParaRPr lang="ca-ES" sz="1800" b="1" kern="1200" dirty="0">
            <a:latin typeface="BBVA Office Light" panose="020B0303040000020004" pitchFamily="34" charset="0"/>
          </a:endParaRPr>
        </a:p>
      </dsp:txBody>
      <dsp:txXfrm>
        <a:off x="3167058" y="1932981"/>
        <a:ext cx="1619921" cy="1349927"/>
      </dsp:txXfrm>
    </dsp:sp>
    <dsp:sp modelId="{B37376FE-BF15-41C5-BC05-A010E318E712}">
      <dsp:nvSpPr>
        <dsp:cNvPr id="0" name=""/>
        <dsp:cNvSpPr/>
      </dsp:nvSpPr>
      <dsp:spPr>
        <a:xfrm rot="18834082">
          <a:off x="4721626" y="1444322"/>
          <a:ext cx="207914" cy="563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256478"/>
            <a:satOff val="100000"/>
            <a:lumOff val="1980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a-ES" sz="2500" kern="1200"/>
        </a:p>
      </dsp:txBody>
      <dsp:txXfrm>
        <a:off x="4731187" y="1579543"/>
        <a:ext cx="145540" cy="338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CF200-366C-7945-B17E-8F9BCA8CCEA0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E71F0-BF95-784A-BFE2-E5A55BE95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933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3873A-69C9-704E-BAD8-1E2DEE3691AB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3FDD3-146F-A846-9B4B-E8300F35F5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901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88825" cy="589214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063" y="252621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1748584"/>
            <a:ext cx="9144000" cy="175260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86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a Ink-Sa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063" y="252621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1748584"/>
            <a:ext cx="9144000" cy="175260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9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88825" cy="3651250"/>
          </a:xfrm>
          <a:prstGeom prst="rect">
            <a:avLst/>
          </a:prstGeom>
        </p:spPr>
      </p:pic>
      <p:pic>
        <p:nvPicPr>
          <p:cNvPr id="7" name="Picture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6" y="0"/>
            <a:ext cx="12170833" cy="3651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355025" y="3198212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" dirty="0" smtClean="0">
                <a:solidFill>
                  <a:schemeClr val="bg1"/>
                </a:solidFill>
              </a:rPr>
              <a:t>REUTERS / Lucas Jackson</a:t>
            </a:r>
          </a:p>
        </p:txBody>
      </p:sp>
    </p:spTree>
    <p:extLst>
      <p:ext uri="{BB962C8B-B14F-4D97-AF65-F5344CB8AC3E}">
        <p14:creationId xmlns:p14="http://schemas.microsoft.com/office/powerpoint/2010/main" val="3829819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" y="0"/>
            <a:ext cx="12184840" cy="365664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55025" y="3198212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" dirty="0" smtClean="0">
                <a:solidFill>
                  <a:schemeClr val="bg1"/>
                </a:solidFill>
              </a:rPr>
              <a:t>REUTERS / Denis </a:t>
            </a:r>
            <a:r>
              <a:rPr lang="en-US" sz="800" dirty="0" err="1" smtClean="0">
                <a:solidFill>
                  <a:schemeClr val="bg1"/>
                </a:solidFill>
              </a:rPr>
              <a:t>Balibouse</a:t>
            </a:r>
            <a:endParaRPr lang="en-US" sz="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6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" y="0"/>
            <a:ext cx="12186563" cy="3655969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55025" y="3198212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" dirty="0" smtClean="0">
                <a:solidFill>
                  <a:schemeClr val="tx1"/>
                </a:solidFill>
              </a:rPr>
              <a:t>REUTERS / Michaela </a:t>
            </a:r>
            <a:r>
              <a:rPr lang="en-US" sz="800" dirty="0" err="1" smtClean="0">
                <a:solidFill>
                  <a:schemeClr val="tx1"/>
                </a:solidFill>
              </a:rPr>
              <a:t>Rehle</a:t>
            </a:r>
            <a:endParaRPr lang="en-US" sz="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662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825" cy="3656647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55025" y="3198212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" dirty="0" smtClean="0">
                <a:solidFill>
                  <a:schemeClr val="bg1"/>
                </a:solidFill>
              </a:rPr>
              <a:t>REUTERS / </a:t>
            </a:r>
            <a:r>
              <a:rPr lang="en-US" sz="800" dirty="0" err="1" smtClean="0">
                <a:solidFill>
                  <a:schemeClr val="bg1"/>
                </a:solidFill>
              </a:rPr>
              <a:t>Navesh</a:t>
            </a:r>
            <a:r>
              <a:rPr lang="en-US" sz="800" dirty="0" smtClean="0">
                <a:solidFill>
                  <a:schemeClr val="bg1"/>
                </a:solidFill>
              </a:rPr>
              <a:t> </a:t>
            </a:r>
            <a:r>
              <a:rPr lang="en-US" sz="800" dirty="0" err="1" smtClean="0">
                <a:solidFill>
                  <a:schemeClr val="bg1"/>
                </a:solidFill>
              </a:rPr>
              <a:t>Chitrakar</a:t>
            </a:r>
            <a:endParaRPr lang="en-US" sz="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84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5"/>
            <a:ext cx="12188825" cy="365617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355025" y="3198212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" dirty="0" smtClean="0">
                <a:solidFill>
                  <a:schemeClr val="accent4"/>
                </a:solidFill>
              </a:rPr>
              <a:t>REUTERS / Mohamed </a:t>
            </a:r>
            <a:r>
              <a:rPr lang="en-US" sz="800" dirty="0" err="1" smtClean="0">
                <a:solidFill>
                  <a:schemeClr val="accent4"/>
                </a:solidFill>
              </a:rPr>
              <a:t>Abd</a:t>
            </a:r>
            <a:r>
              <a:rPr lang="en-US" sz="800" dirty="0" smtClean="0">
                <a:solidFill>
                  <a:schemeClr val="accent4"/>
                </a:solidFill>
              </a:rPr>
              <a:t> El </a:t>
            </a:r>
            <a:r>
              <a:rPr lang="en-US" sz="800" dirty="0" err="1" smtClean="0">
                <a:solidFill>
                  <a:schemeClr val="accent4"/>
                </a:solidFill>
              </a:rPr>
              <a:t>Ghany</a:t>
            </a:r>
            <a:endParaRPr lang="en-US" sz="800" dirty="0" smtClean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52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959"/>
            <a:ext cx="12188825" cy="365523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55025" y="3198212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" dirty="0" smtClean="0">
                <a:solidFill>
                  <a:schemeClr val="accent4"/>
                </a:solidFill>
              </a:rPr>
              <a:t>REUTERS / Carlo </a:t>
            </a:r>
            <a:r>
              <a:rPr lang="en-US" sz="800" dirty="0" err="1" smtClean="0">
                <a:solidFill>
                  <a:schemeClr val="accent4"/>
                </a:solidFill>
              </a:rPr>
              <a:t>Allegri</a:t>
            </a:r>
            <a:endParaRPr lang="en-US" sz="800" dirty="0" smtClean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595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825" cy="3656647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9369425" y="343815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800" dirty="0" smtClean="0">
                <a:solidFill>
                  <a:srgbClr val="FFFFFF"/>
                </a:solidFill>
              </a:rPr>
              <a:t>REUTERS / Ajay </a:t>
            </a:r>
            <a:r>
              <a:rPr lang="en-US" sz="800" dirty="0" err="1" smtClean="0">
                <a:solidFill>
                  <a:srgbClr val="FFFFFF"/>
                </a:solidFill>
              </a:rPr>
              <a:t>Verma</a:t>
            </a:r>
            <a:endParaRPr lang="en-US" sz="8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018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7" y="0"/>
            <a:ext cx="12180469" cy="365664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9369425" y="3192846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800" dirty="0" smtClean="0">
                <a:solidFill>
                  <a:schemeClr val="accent4"/>
                </a:solidFill>
              </a:rPr>
              <a:t>REUTERS / Maxim </a:t>
            </a:r>
            <a:r>
              <a:rPr lang="en-US" sz="800" dirty="0" err="1" smtClean="0">
                <a:solidFill>
                  <a:schemeClr val="accent4"/>
                </a:solidFill>
              </a:rPr>
              <a:t>Shemetov</a:t>
            </a:r>
            <a:endParaRPr lang="en-US" sz="800" dirty="0" smtClean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13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3" y="0"/>
            <a:ext cx="12183418" cy="365591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9369425" y="3192846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800" dirty="0" smtClean="0">
                <a:solidFill>
                  <a:schemeClr val="bg1"/>
                </a:solidFill>
              </a:rPr>
              <a:t>REUTERS / </a:t>
            </a:r>
            <a:r>
              <a:rPr lang="en-US" sz="800" dirty="0" err="1" smtClean="0">
                <a:solidFill>
                  <a:schemeClr val="bg1"/>
                </a:solidFill>
              </a:rPr>
              <a:t>Shamil</a:t>
            </a:r>
            <a:r>
              <a:rPr lang="en-US" sz="800" dirty="0" smtClean="0">
                <a:solidFill>
                  <a:schemeClr val="bg1"/>
                </a:solidFill>
              </a:rPr>
              <a:t> </a:t>
            </a:r>
            <a:r>
              <a:rPr lang="en-US" sz="800" dirty="0" err="1" smtClean="0">
                <a:solidFill>
                  <a:schemeClr val="bg1"/>
                </a:solidFill>
              </a:rPr>
              <a:t>Zhumatov</a:t>
            </a:r>
            <a:endParaRPr lang="en-US" sz="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869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92" y="0"/>
            <a:ext cx="12163838" cy="3651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9369425" y="343815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800" dirty="0" smtClean="0">
                <a:solidFill>
                  <a:srgbClr val="FFFFFF"/>
                </a:solidFill>
              </a:rPr>
              <a:t>REUTERS / </a:t>
            </a:r>
            <a:r>
              <a:rPr lang="en-US" sz="800" dirty="0" err="1" smtClean="0">
                <a:solidFill>
                  <a:srgbClr val="FFFFFF"/>
                </a:solidFill>
              </a:rPr>
              <a:t>Shailesh</a:t>
            </a:r>
            <a:r>
              <a:rPr lang="en-US" sz="800" dirty="0" smtClean="0">
                <a:solidFill>
                  <a:srgbClr val="FFFFFF"/>
                </a:solidFill>
              </a:rPr>
              <a:t> Andrade</a:t>
            </a:r>
          </a:p>
        </p:txBody>
      </p:sp>
    </p:spTree>
    <p:extLst>
      <p:ext uri="{BB962C8B-B14F-4D97-AF65-F5344CB8AC3E}">
        <p14:creationId xmlns:p14="http://schemas.microsoft.com/office/powerpoint/2010/main" val="1401086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3" y="3874000"/>
            <a:ext cx="11445875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1" y="0"/>
            <a:ext cx="12185183" cy="36566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55025" y="3198212"/>
            <a:ext cx="2449513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" dirty="0" smtClean="0">
                <a:solidFill>
                  <a:schemeClr val="bg1"/>
                </a:solidFill>
              </a:rPr>
              <a:t>REUTERS / Jason Reed</a:t>
            </a:r>
          </a:p>
        </p:txBody>
      </p:sp>
    </p:spTree>
    <p:extLst>
      <p:ext uri="{BB962C8B-B14F-4D97-AF65-F5344CB8AC3E}">
        <p14:creationId xmlns:p14="http://schemas.microsoft.com/office/powerpoint/2010/main" val="1311489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054849"/>
            <a:ext cx="11445875" cy="5212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544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1475" y="723900"/>
            <a:ext cx="11447463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397000"/>
            <a:ext cx="11445875" cy="4870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93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054849"/>
            <a:ext cx="11445875" cy="5212080"/>
          </a:xfrm>
        </p:spPr>
        <p:txBody>
          <a:bodyPr/>
          <a:lstStyle>
            <a:lvl1pPr marL="914400" indent="-914400">
              <a:spcAft>
                <a:spcPts val="800"/>
              </a:spcAft>
              <a:tabLst>
                <a:tab pos="914400" algn="l"/>
              </a:tabLst>
              <a:defRPr sz="2000"/>
            </a:lvl1pPr>
            <a:lvl2pPr marL="1141413" indent="-227013">
              <a:buFont typeface="Lucida Grande"/>
              <a:buChar char="–"/>
              <a:defRPr sz="1800"/>
            </a:lvl2pPr>
            <a:lvl3pPr marL="1366838" indent="-225425">
              <a:buFont typeface="Arial"/>
              <a:buChar char="•"/>
              <a:defRPr sz="1600"/>
            </a:lvl3pPr>
            <a:lvl4pPr marL="1600200" indent="-228600">
              <a:buFont typeface="Lucida Grande"/>
              <a:buChar char="–"/>
              <a:defRPr sz="1400"/>
            </a:lvl4pPr>
            <a:lvl5pPr marL="1828800" indent="-225425">
              <a:buFont typeface="Arial"/>
              <a:buChar char="•"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86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8656" y="6440585"/>
            <a:ext cx="1653699" cy="3170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250825"/>
            <a:ext cx="11447463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35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a Ink-Sav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250825"/>
            <a:ext cx="11447463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8656" y="6440585"/>
            <a:ext cx="1653699" cy="3170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250825"/>
            <a:ext cx="11447463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988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23870" y="0"/>
            <a:ext cx="10164955" cy="60659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8656" y="6440585"/>
            <a:ext cx="1653699" cy="3170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250824"/>
            <a:ext cx="9140435" cy="2743200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515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lum bright="5000"/>
          </a:blip>
          <a:stretch>
            <a:fillRect/>
          </a:stretch>
        </p:blipFill>
        <p:spPr>
          <a:xfrm>
            <a:off x="2023870" y="0"/>
            <a:ext cx="10164955" cy="60659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8656" y="6440585"/>
            <a:ext cx="1653699" cy="3170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250824"/>
            <a:ext cx="9140436" cy="2743200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85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054849"/>
            <a:ext cx="5481637" cy="5212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337301" y="1054849"/>
            <a:ext cx="5481637" cy="5212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88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1475" y="723900"/>
            <a:ext cx="11447463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397000"/>
            <a:ext cx="5481637" cy="486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337301" y="1397000"/>
            <a:ext cx="5481638" cy="486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567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97587" y="1143000"/>
            <a:ext cx="0" cy="5030788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371477" y="3646488"/>
            <a:ext cx="11446033" cy="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108660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337301" y="1108660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4"/>
          </p:nvPr>
        </p:nvSpPr>
        <p:spPr>
          <a:xfrm>
            <a:off x="371475" y="3841115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6337301" y="3841115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331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094413" y="1485900"/>
            <a:ext cx="3174" cy="4687888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372905" y="3809692"/>
            <a:ext cx="11446033" cy="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1475" y="723900"/>
            <a:ext cx="11447463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426159"/>
            <a:ext cx="5481637" cy="224942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337301" y="1426159"/>
            <a:ext cx="5481637" cy="224942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371475" y="4014990"/>
            <a:ext cx="5481637" cy="2249286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337301" y="4014990"/>
            <a:ext cx="5481637" cy="2249286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9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71475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337844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8304213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85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73063" y="1054848"/>
            <a:ext cx="11445875" cy="9177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71475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337844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8304213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988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36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Edit presentation title on Slide Master using Insert &gt; Header &amp; Footer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26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480" y="6553201"/>
            <a:ext cx="386695" cy="30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accent6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1525" y="6553201"/>
            <a:ext cx="5321300" cy="3047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Edit presentation title on Slide Master using Insert &gt; Header &amp; Footer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5958" y="6441989"/>
            <a:ext cx="1659825" cy="31818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3063" y="288088"/>
            <a:ext cx="11445875" cy="42867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063" y="1054849"/>
            <a:ext cx="11445875" cy="52120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16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60" r:id="rId3"/>
    <p:sldLayoutId id="2147483684" r:id="rId4"/>
    <p:sldLayoutId id="2147483685" r:id="rId5"/>
    <p:sldLayoutId id="2147483676" r:id="rId6"/>
    <p:sldLayoutId id="2147483677" r:id="rId7"/>
    <p:sldLayoutId id="2147483707" r:id="rId8"/>
    <p:sldLayoutId id="2147483708" r:id="rId9"/>
    <p:sldLayoutId id="2147483709" r:id="rId10"/>
    <p:sldLayoutId id="2147483710" r:id="rId11"/>
    <p:sldLayoutId id="2147483683" r:id="rId12"/>
    <p:sldLayoutId id="2147483711" r:id="rId13"/>
    <p:sldLayoutId id="2147483650" r:id="rId14"/>
    <p:sldLayoutId id="2147483662" r:id="rId15"/>
    <p:sldLayoutId id="2147483670" r:id="rId16"/>
    <p:sldLayoutId id="2147483651" r:id="rId17"/>
    <p:sldLayoutId id="2147483672" r:id="rId18"/>
    <p:sldLayoutId id="2147483665" r:id="rId19"/>
    <p:sldLayoutId id="2147483673" r:id="rId20"/>
    <p:sldLayoutId id="2147483675" r:id="rId21"/>
    <p:sldLayoutId id="2147483663" r:id="rId22"/>
    <p:sldLayoutId id="2147483664" r:id="rId23"/>
    <p:sldLayoutId id="2147483666" r:id="rId24"/>
    <p:sldLayoutId id="2147483667" r:id="rId25"/>
    <p:sldLayoutId id="2147483668" r:id="rId26"/>
    <p:sldLayoutId id="2147483669" r:id="rId27"/>
    <p:sldLayoutId id="2147483654" r:id="rId28"/>
    <p:sldLayoutId id="2147483655" r:id="rId2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Tx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7013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5425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17575" indent="-225425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81088" indent="-163513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43584" indent="-164592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Lucida Grande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Gestión</a:t>
            </a:r>
            <a:r>
              <a:rPr lang="en-US" dirty="0" smtClean="0"/>
              <a:t> del </a:t>
            </a:r>
            <a:r>
              <a:rPr lang="en-US" dirty="0" err="1" smtClean="0"/>
              <a:t>Riesgo</a:t>
            </a:r>
            <a:r>
              <a:rPr lang="en-US" dirty="0" smtClean="0"/>
              <a:t> </a:t>
            </a:r>
            <a:r>
              <a:rPr lang="en-US" dirty="0" err="1" smtClean="0"/>
              <a:t>Operacional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73063" y="5063040"/>
            <a:ext cx="5553775" cy="1007560"/>
          </a:xfrm>
        </p:spPr>
        <p:txBody>
          <a:bodyPr/>
          <a:lstStyle/>
          <a:p>
            <a:endParaRPr lang="en-US" dirty="0"/>
          </a:p>
          <a:p>
            <a:r>
              <a:rPr lang="en-US" dirty="0" smtClean="0"/>
              <a:t>06 de Julio de 2016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http://www.vectorlogo.es/wp-content/uploads/2015/11/logo-vector-catalunya-caixa.jpg"/>
          <p:cNvPicPr>
            <a:picLocks noChangeAspect="1" noChangeArrowheads="1"/>
          </p:cNvPicPr>
          <p:nvPr/>
        </p:nvPicPr>
        <p:blipFill>
          <a:blip r:embed="rId2"/>
          <a:srcRect l="10741" t="38594" r="9894" b="41406"/>
          <a:stretch>
            <a:fillRect/>
          </a:stretch>
        </p:blipFill>
        <p:spPr bwMode="auto">
          <a:xfrm>
            <a:off x="285750" y="6191250"/>
            <a:ext cx="2556000" cy="327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521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GESTIÓN DEL RIESGO OPERACIONAL</a:t>
            </a:r>
            <a:endParaRPr lang="ca-ES" dirty="0"/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sz="2600" b="1" dirty="0" smtClean="0">
                <a:latin typeface="BBVA Office Light" panose="020B0303040000020004" pitchFamily="34" charset="0"/>
              </a:rPr>
              <a:t>Definición </a:t>
            </a:r>
            <a:r>
              <a:rPr lang="es-ES" sz="2600" b="1" dirty="0">
                <a:latin typeface="BBVA Office Light" panose="020B0303040000020004" pitchFamily="34" charset="0"/>
              </a:rPr>
              <a:t>de riesgo operacional propuesta por el Comité de Basilea</a:t>
            </a:r>
            <a:r>
              <a:rPr lang="es-ES" sz="2600" dirty="0">
                <a:latin typeface="BBVA Office Light" panose="020B0303040000020004" pitchFamily="34" charset="0"/>
              </a:rPr>
              <a:t>:</a:t>
            </a:r>
          </a:p>
          <a:p>
            <a:r>
              <a:rPr lang="es-ES" sz="2600" dirty="0" smtClean="0">
                <a:latin typeface="BBVA Office Light" panose="020B0303040000020004" pitchFamily="34" charset="0"/>
              </a:rPr>
              <a:t>“</a:t>
            </a:r>
            <a:r>
              <a:rPr lang="es-ES" sz="2600" dirty="0">
                <a:latin typeface="BBVA Office Light" panose="020B0303040000020004" pitchFamily="34" charset="0"/>
              </a:rPr>
              <a:t>Riesgo de incurrir en pérdidas causadas por ineficiencias personales o errores en procesos, sistemas o factores externos.”</a:t>
            </a:r>
          </a:p>
          <a:p>
            <a:endParaRPr lang="es-ES" sz="2600" dirty="0">
              <a:latin typeface="BBVA Office Light" panose="020B0303040000020004" pitchFamily="34" charset="0"/>
            </a:endParaRPr>
          </a:p>
          <a:p>
            <a:r>
              <a:rPr lang="es-ES" sz="2600" b="1" dirty="0">
                <a:latin typeface="BBVA Office Light" panose="020B0303040000020004" pitchFamily="34" charset="0"/>
              </a:rPr>
              <a:t>Comentarios a la definición</a:t>
            </a:r>
            <a:r>
              <a:rPr lang="es-ES" sz="2600" dirty="0">
                <a:latin typeface="BBVA Office Light" panose="020B0303040000020004" pitchFamily="34" charset="0"/>
              </a:rPr>
              <a:t>:</a:t>
            </a:r>
          </a:p>
          <a:p>
            <a:r>
              <a:rPr lang="es-ES" sz="2600" dirty="0" smtClean="0">
                <a:latin typeface="BBVA Office Light" panose="020B0303040000020004" pitchFamily="34" charset="0"/>
              </a:rPr>
              <a:t>-</a:t>
            </a:r>
            <a:r>
              <a:rPr lang="es-ES" sz="2600" dirty="0">
                <a:latin typeface="BBVA Office Light" panose="020B0303040000020004" pitchFamily="34" charset="0"/>
              </a:rPr>
              <a:t>	Por “pérdida” se entiende el efecto contable directo ocasionado por las causas mencionadas en la definición, que puede ser un asentamiento en una cuenta de gastos ordinarios o extraordinarias, un menos valoración de un activo físico o financiero, o la variación de la dotación de una provisión. Queda excluido, por lo tanto, el lucro cesante (“perdidas indirectos”).</a:t>
            </a:r>
          </a:p>
          <a:p>
            <a:r>
              <a:rPr lang="es-ES" sz="2600" dirty="0" smtClean="0">
                <a:latin typeface="BBVA Office Light" panose="020B0303040000020004" pitchFamily="34" charset="0"/>
              </a:rPr>
              <a:t>-</a:t>
            </a:r>
            <a:r>
              <a:rPr lang="es-ES" sz="2600" dirty="0">
                <a:latin typeface="BBVA Office Light" panose="020B0303040000020004" pitchFamily="34" charset="0"/>
              </a:rPr>
              <a:t>	La definición incluye el riesgo legal, o sea, las pérdidas ocasionadas por incumplimientos de la legislación vigente por parte de la entidad, o bien las pérdidas ocasionadas por imposibilidad de ejercer defensa jurídica de la misma.</a:t>
            </a:r>
          </a:p>
          <a:p>
            <a:r>
              <a:rPr lang="es-ES" sz="2600" dirty="0" smtClean="0">
                <a:latin typeface="BBVA Office Light" panose="020B0303040000020004" pitchFamily="34" charset="0"/>
              </a:rPr>
              <a:t>-</a:t>
            </a:r>
            <a:r>
              <a:rPr lang="es-ES" sz="2600" dirty="0">
                <a:latin typeface="BBVA Office Light" panose="020B0303040000020004" pitchFamily="34" charset="0"/>
              </a:rPr>
              <a:t>	La definición excluye el riesgo </a:t>
            </a:r>
            <a:r>
              <a:rPr lang="es-ES" sz="2600" dirty="0" err="1">
                <a:latin typeface="BBVA Office Light" panose="020B0303040000020004" pitchFamily="34" charset="0"/>
              </a:rPr>
              <a:t>reputacional</a:t>
            </a:r>
            <a:r>
              <a:rPr lang="es-ES" sz="2600" dirty="0">
                <a:latin typeface="BBVA Office Light" panose="020B0303040000020004" pitchFamily="34" charset="0"/>
              </a:rPr>
              <a:t> o de imagen, puesto que en cualquier caso tiene un efecto indirecto.</a:t>
            </a:r>
          </a:p>
          <a:p>
            <a:r>
              <a:rPr lang="es-ES" sz="2600" dirty="0" smtClean="0">
                <a:latin typeface="BBVA Office Light" panose="020B0303040000020004" pitchFamily="34" charset="0"/>
              </a:rPr>
              <a:t>-</a:t>
            </a:r>
            <a:r>
              <a:rPr lang="es-ES" sz="2600" dirty="0">
                <a:latin typeface="BBVA Office Light" panose="020B0303040000020004" pitchFamily="34" charset="0"/>
              </a:rPr>
              <a:t>	Asimismo excluye el riesgo estratégico o de negocio, entendido como el impacto en la entidad de decisiones de negocio tomas por la dirección de la misma a nivel estratégico o táctico.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689870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 smtClean="0">
                <a:latin typeface="BBVA Office Light" panose="020B0303040000020004" pitchFamily="34" charset="0"/>
              </a:rPr>
              <a:t>Objetivos:</a:t>
            </a:r>
          </a:p>
          <a:p>
            <a:endParaRPr lang="es-ES_tradnl" sz="2000" b="1" dirty="0" smtClean="0">
              <a:latin typeface="BBVA Office Light" panose="020B0303040000020004" pitchFamily="34" charset="0"/>
            </a:endParaRPr>
          </a:p>
          <a:p>
            <a:r>
              <a:rPr lang="es-ES_tradnl" dirty="0" smtClean="0">
                <a:latin typeface="BBVA Office Light" panose="020B0303040000020004" pitchFamily="34" charset="0"/>
              </a:rPr>
              <a:t>Los objetivos fundamentales de la gestión del riesgo operacional son dos: </a:t>
            </a:r>
          </a:p>
          <a:p>
            <a:pPr marL="457200" indent="-457200">
              <a:buFont typeface="+mj-lt"/>
              <a:buAutoNum type="arabicPeriod"/>
            </a:pPr>
            <a:endParaRPr lang="es-ES_tradnl" dirty="0" smtClean="0">
              <a:latin typeface="BBVA Office Light" panose="020B03030400000200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_tradnl" dirty="0" smtClean="0">
                <a:latin typeface="BBVA Office Light" panose="020B0303040000020004" pitchFamily="34" charset="0"/>
              </a:rPr>
              <a:t>La optimización del entorno de control con el fin de minimizar la exposición a pérdidas operacionales.</a:t>
            </a:r>
          </a:p>
          <a:p>
            <a:pPr marL="457200" indent="-457200">
              <a:buFont typeface="+mj-lt"/>
              <a:buAutoNum type="arabicPeriod"/>
            </a:pPr>
            <a:endParaRPr lang="es-ES_tradnl" dirty="0" smtClean="0">
              <a:latin typeface="BBVA Office Light" panose="020B03030400000200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_tradnl" dirty="0" smtClean="0">
                <a:latin typeface="BBVA Office Light" panose="020B0303040000020004" pitchFamily="34" charset="0"/>
              </a:rPr>
              <a:t>El cumplimiento de la normativa aplicable a su ámbito de actuación. 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07126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latin typeface="BBVA Office Light" panose="020B0303040000020004" pitchFamily="34" charset="0"/>
              </a:rPr>
              <a:t>Categorización del RO</a:t>
            </a:r>
            <a:r>
              <a:rPr lang="es-ES" dirty="0" smtClean="0">
                <a:latin typeface="BBVA Office Light" panose="020B0303040000020004" pitchFamily="34" charset="0"/>
              </a:rPr>
              <a:t>:</a:t>
            </a:r>
          </a:p>
          <a:p>
            <a:r>
              <a:rPr lang="es-ES" dirty="0" smtClean="0">
                <a:latin typeface="BBVA Office Light" panose="020B0303040000020004" pitchFamily="34" charset="0"/>
              </a:rPr>
              <a:t>Comité </a:t>
            </a:r>
            <a:r>
              <a:rPr lang="es-ES" dirty="0">
                <a:latin typeface="BBVA Office Light" panose="020B0303040000020004" pitchFamily="34" charset="0"/>
              </a:rPr>
              <a:t>de Supervisión Bancaria de </a:t>
            </a:r>
            <a:r>
              <a:rPr lang="es-ES" dirty="0" smtClean="0">
                <a:latin typeface="BBVA Office Light" panose="020B0303040000020004" pitchFamily="34" charset="0"/>
              </a:rPr>
              <a:t>Basilea</a:t>
            </a:r>
            <a:endParaRPr lang="es-ES" dirty="0">
              <a:latin typeface="BBVA Office Light" panose="020B0303040000020004" pitchFamily="34" charset="0"/>
            </a:endParaRPr>
          </a:p>
          <a:p>
            <a:endParaRPr lang="ca-ES" dirty="0">
              <a:latin typeface="BBVA Office Light" panose="020B0303040000020004" pitchFamily="34" charset="0"/>
            </a:endParaRPr>
          </a:p>
        </p:txBody>
      </p:sp>
      <p:sp>
        <p:nvSpPr>
          <p:cNvPr id="12" name="QuadreDeText 11"/>
          <p:cNvSpPr txBox="1"/>
          <p:nvPr/>
        </p:nvSpPr>
        <p:spPr>
          <a:xfrm>
            <a:off x="609600" y="2148840"/>
            <a:ext cx="4526280" cy="37795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s-ES_tradnl" sz="2000" b="1" dirty="0" smtClean="0">
                <a:latin typeface="BBVA Office Light" panose="020B0303040000020004" pitchFamily="34" charset="0"/>
              </a:rPr>
              <a:t>TIPO DE EVENTO</a:t>
            </a:r>
          </a:p>
          <a:p>
            <a:r>
              <a:rPr lang="es-ES_tradnl" sz="2000" dirty="0" smtClean="0">
                <a:latin typeface="BBVA Office Light" panose="020B0303040000020004" pitchFamily="34" charset="0"/>
              </a:rPr>
              <a:t>	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Fraude interno.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Fraude Externo.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Relaciones laborales y seguridad en el puesto de trabajo.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Relaciones con clientes, productos y negocio.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Daños a activos físicos.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Interrupción de negocio y errores en los sistemas informáticos.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Ejecución de procesos.</a:t>
            </a:r>
            <a:endParaRPr lang="es-ES_tradnl" sz="2000" dirty="0" smtClean="0">
              <a:latin typeface="BBVA Office Light" panose="020B0303040000020004" pitchFamily="34" charset="0"/>
            </a:endParaRPr>
          </a:p>
        </p:txBody>
      </p:sp>
      <p:sp>
        <p:nvSpPr>
          <p:cNvPr id="13" name="QuadreDeText 12"/>
          <p:cNvSpPr txBox="1"/>
          <p:nvPr/>
        </p:nvSpPr>
        <p:spPr>
          <a:xfrm>
            <a:off x="6537960" y="2255520"/>
            <a:ext cx="4526280" cy="36728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 anchor="t">
            <a:noAutofit/>
          </a:bodyPr>
          <a:lstStyle/>
          <a:p>
            <a:pPr lvl="0" algn="ctr"/>
            <a:r>
              <a:rPr lang="es-ES_tradnl" sz="2000" b="1" dirty="0" smtClean="0">
                <a:latin typeface="BBVA Office Light" panose="020B0303040000020004" pitchFamily="34" charset="0"/>
              </a:rPr>
              <a:t>LÍNEAS DE NEGOCIO</a:t>
            </a:r>
          </a:p>
          <a:p>
            <a:pPr lvl="0"/>
            <a:endParaRPr lang="es-ES_tradnl" sz="2000" dirty="0" smtClean="0">
              <a:latin typeface="BBVA Office Light" panose="020B03030400000200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Financiación empresarial.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Negociación y ventas.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Banca minorista.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Banca comercial.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Liquidación y pagos.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Servicios de agencia.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Gestión de activos.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latin typeface="BBVA Office Light" panose="020B0303040000020004" pitchFamily="34" charset="0"/>
              </a:rPr>
              <a:t>Intermediación minorista</a:t>
            </a:r>
            <a:r>
              <a:rPr lang="ca-ES" sz="2000" dirty="0" smtClean="0">
                <a:latin typeface="BBVA Office Light" panose="020B0303040000020004" pitchFamily="34" charset="0"/>
              </a:rPr>
              <a:t>.</a:t>
            </a:r>
            <a:endParaRPr lang="ca-ES" sz="2000" dirty="0" smtClean="0">
              <a:latin typeface="BBVA Office Light" panose="020B03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22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graphicFrame>
        <p:nvGraphicFramePr>
          <p:cNvPr id="6" name="Contenidor de contingut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3608441"/>
              </p:ext>
            </p:extLst>
          </p:nvPr>
        </p:nvGraphicFramePr>
        <p:xfrm>
          <a:off x="373063" y="1054100"/>
          <a:ext cx="11445875" cy="521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QuadreDeText 6"/>
          <p:cNvSpPr txBox="1"/>
          <p:nvPr/>
        </p:nvSpPr>
        <p:spPr>
          <a:xfrm>
            <a:off x="609600" y="1264920"/>
            <a:ext cx="2758440" cy="20116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s-ES" sz="2800" b="1" dirty="0">
                <a:latin typeface="BBVA Office Light" panose="020B0303040000020004" pitchFamily="34" charset="0"/>
              </a:rPr>
              <a:t>La gestión del </a:t>
            </a:r>
            <a:r>
              <a:rPr lang="es-ES" sz="2800" b="1" dirty="0" smtClean="0">
                <a:latin typeface="BBVA Office Light" panose="020B0303040000020004" pitchFamily="34" charset="0"/>
              </a:rPr>
              <a:t>RO </a:t>
            </a:r>
            <a:r>
              <a:rPr lang="es-ES" sz="2800" b="1" dirty="0">
                <a:latin typeface="BBVA Office Light" panose="020B0303040000020004" pitchFamily="34" charset="0"/>
              </a:rPr>
              <a:t>afecta toda la organización, a todos los niveles</a:t>
            </a:r>
            <a:endParaRPr lang="ca-ES" sz="2800" b="1" dirty="0" err="1" smtClean="0">
              <a:latin typeface="BBVA Office Light" panose="020B03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7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ES" sz="2600" b="1" dirty="0" smtClean="0">
                <a:latin typeface="BBVA Office Light" panose="020B0303040000020004" pitchFamily="34" charset="0"/>
              </a:rPr>
              <a:t>Roles del responsable de RO de cada Centro:</a:t>
            </a:r>
          </a:p>
          <a:p>
            <a:pPr lvl="0"/>
            <a:endParaRPr lang="es-ES" sz="2600" b="1" dirty="0" smtClean="0">
              <a:latin typeface="BBVA Office Light" panose="020B03030400000200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600" dirty="0" err="1" smtClean="0">
                <a:latin typeface="BBVA Office Light" panose="020B0303040000020004" pitchFamily="34" charset="0"/>
              </a:rPr>
              <a:t>Autoevaluador</a:t>
            </a:r>
            <a:r>
              <a:rPr lang="es-ES" sz="2600" dirty="0" smtClean="0">
                <a:latin typeface="BBVA Office Light" panose="020B0303040000020004" pitchFamily="34" charset="0"/>
              </a:rPr>
              <a:t> del Mapa </a:t>
            </a:r>
            <a:r>
              <a:rPr lang="es-ES" sz="2600" dirty="0">
                <a:latin typeface="BBVA Office Light" panose="020B0303040000020004" pitchFamily="34" charset="0"/>
              </a:rPr>
              <a:t>de Riesgos </a:t>
            </a:r>
            <a:endParaRPr lang="es-ES" sz="2600" dirty="0" smtClean="0">
              <a:latin typeface="BBVA Office Light" panose="020B03030400000200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600" dirty="0" err="1" smtClean="0">
                <a:latin typeface="BBVA Office Light" panose="020B0303040000020004" pitchFamily="34" charset="0"/>
              </a:rPr>
              <a:t>Autoevaluador</a:t>
            </a:r>
            <a:r>
              <a:rPr lang="es-ES" sz="2600" dirty="0" smtClean="0">
                <a:latin typeface="BBVA Office Light" panose="020B0303040000020004" pitchFamily="34" charset="0"/>
              </a:rPr>
              <a:t> de Controles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600" dirty="0" smtClean="0">
                <a:latin typeface="BBVA Office Light" panose="020B0303040000020004" pitchFamily="34" charset="0"/>
              </a:rPr>
              <a:t>Responsable </a:t>
            </a:r>
            <a:r>
              <a:rPr lang="es-ES" sz="2600" dirty="0">
                <a:latin typeface="BBVA Office Light" panose="020B0303040000020004" pitchFamily="34" charset="0"/>
              </a:rPr>
              <a:t>Planes de </a:t>
            </a:r>
            <a:r>
              <a:rPr lang="es-ES" sz="2600" dirty="0" smtClean="0">
                <a:latin typeface="BBVA Office Light" panose="020B0303040000020004" pitchFamily="34" charset="0"/>
              </a:rPr>
              <a:t>Acción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600" dirty="0" smtClean="0">
                <a:latin typeface="BBVA Office Light" panose="020B0303040000020004" pitchFamily="34" charset="0"/>
              </a:rPr>
              <a:t>Responsable </a:t>
            </a:r>
            <a:r>
              <a:rPr lang="es-ES" sz="2600" dirty="0">
                <a:latin typeface="BBVA Office Light" panose="020B0303040000020004" pitchFamily="34" charset="0"/>
              </a:rPr>
              <a:t>de los </a:t>
            </a:r>
            <a:r>
              <a:rPr lang="es-ES" sz="2600" dirty="0" err="1">
                <a:latin typeface="BBVA Office Light" panose="020B0303040000020004" pitchFamily="34" charset="0"/>
              </a:rPr>
              <a:t>KRI's</a:t>
            </a:r>
            <a:r>
              <a:rPr lang="es-ES" sz="2600" dirty="0">
                <a:latin typeface="BBVA Office Light" panose="020B0303040000020004" pitchFamily="34" charset="0"/>
              </a:rPr>
              <a:t> (Indicadores Clave de </a:t>
            </a:r>
            <a:r>
              <a:rPr lang="es-ES" sz="2600" dirty="0" smtClean="0">
                <a:latin typeface="BBVA Office Light" panose="020B0303040000020004" pitchFamily="34" charset="0"/>
              </a:rPr>
              <a:t>Riesgo)</a:t>
            </a:r>
            <a:endParaRPr lang="ca-ES" sz="2600" dirty="0">
              <a:latin typeface="BBVA Office Light" panose="020B03030400000200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600" dirty="0">
                <a:latin typeface="BBVA Office Light" panose="020B0303040000020004" pitchFamily="34" charset="0"/>
              </a:rPr>
              <a:t>Responsable de los Eventos de </a:t>
            </a:r>
            <a:r>
              <a:rPr lang="es-ES" sz="2600" dirty="0" smtClean="0">
                <a:latin typeface="BBVA Office Light" panose="020B0303040000020004" pitchFamily="34" charset="0"/>
              </a:rPr>
              <a:t>Pérdida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600" dirty="0" smtClean="0">
                <a:latin typeface="BBVA Office Light" panose="020B0303040000020004" pitchFamily="34" charset="0"/>
              </a:rPr>
              <a:t>Validador</a:t>
            </a:r>
            <a:endParaRPr lang="ca-ES" sz="2600" dirty="0">
              <a:latin typeface="BBVA Office Light" panose="020B03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298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graphicFrame>
        <p:nvGraphicFramePr>
          <p:cNvPr id="6" name="Contenidor de contingut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740979"/>
              </p:ext>
            </p:extLst>
          </p:nvPr>
        </p:nvGraphicFramePr>
        <p:xfrm>
          <a:off x="320040" y="1051560"/>
          <a:ext cx="11498898" cy="5215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QuadreDeText 6"/>
          <p:cNvSpPr txBox="1"/>
          <p:nvPr/>
        </p:nvSpPr>
        <p:spPr>
          <a:xfrm>
            <a:off x="777240" y="1051560"/>
            <a:ext cx="96012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s-ES" sz="2400" b="1" dirty="0" smtClean="0">
                <a:latin typeface="BBVA Office Light" panose="020B0303040000020004" pitchFamily="34" charset="0"/>
              </a:rPr>
              <a:t>Ciclo de la gestión del R.O.:</a:t>
            </a:r>
            <a:endParaRPr lang="ca-ES" sz="2400" b="1" dirty="0">
              <a:latin typeface="BBVA Office Light" panose="020B03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6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sz="5100" b="1" dirty="0">
                <a:solidFill>
                  <a:schemeClr val="tx2">
                    <a:lumMod val="75000"/>
                  </a:schemeClr>
                </a:solidFill>
                <a:latin typeface="BBVA Office Light" panose="020B0303040000020004" pitchFamily="34" charset="0"/>
              </a:rPr>
              <a:t>Ciclo de la gestión del R.O</a:t>
            </a:r>
            <a:r>
              <a:rPr lang="es-ES" sz="5100" b="1" dirty="0" smtClean="0">
                <a:solidFill>
                  <a:schemeClr val="tx2">
                    <a:lumMod val="75000"/>
                  </a:schemeClr>
                </a:solidFill>
                <a:latin typeface="BBVA Office Light" panose="020B0303040000020004" pitchFamily="34" charset="0"/>
              </a:rPr>
              <a:t>.:           IDENTIFICACIÓN</a:t>
            </a:r>
          </a:p>
          <a:p>
            <a:endParaRPr lang="es-ES" sz="5100" b="1" dirty="0" smtClean="0">
              <a:latin typeface="BBVA Office Light" panose="020B0303040000020004" pitchFamily="34" charset="0"/>
            </a:endParaRPr>
          </a:p>
          <a:p>
            <a:r>
              <a:rPr lang="es-ES" sz="4200" b="1" dirty="0" smtClean="0">
                <a:latin typeface="BBVA Office Light" panose="020B0303040000020004" pitchFamily="34" charset="0"/>
              </a:rPr>
              <a:t>Mapa </a:t>
            </a:r>
            <a:r>
              <a:rPr lang="es-ES" sz="4200" b="1" dirty="0">
                <a:latin typeface="BBVA Office Light" panose="020B0303040000020004" pitchFamily="34" charset="0"/>
              </a:rPr>
              <a:t>de procesos, riesgos y controles:</a:t>
            </a:r>
            <a:r>
              <a:rPr lang="es-ES" sz="4200" dirty="0">
                <a:latin typeface="BBVA Office Light" panose="020B0303040000020004" pitchFamily="34" charset="0"/>
              </a:rPr>
              <a:t> </a:t>
            </a:r>
            <a:endParaRPr lang="es-ES" sz="4200" dirty="0" smtClean="0">
              <a:latin typeface="BBVA Office Light" panose="020B0303040000020004" pitchFamily="34" charset="0"/>
            </a:endParaRPr>
          </a:p>
          <a:p>
            <a:r>
              <a:rPr lang="es-ES" sz="4200" dirty="0" smtClean="0">
                <a:latin typeface="BBVA Office Light" panose="020B0303040000020004" pitchFamily="34" charset="0"/>
              </a:rPr>
              <a:t>Elaboración </a:t>
            </a:r>
            <a:r>
              <a:rPr lang="es-ES" sz="4200" dirty="0">
                <a:latin typeface="BBVA Office Light" panose="020B0303040000020004" pitchFamily="34" charset="0"/>
              </a:rPr>
              <a:t>y mantenimiento de un mapa global de procesos, riesgos y controles que capture todas las exposiciones materiales al riesgo operacional. </a:t>
            </a:r>
            <a:endParaRPr lang="es-ES" sz="4200" dirty="0" smtClean="0">
              <a:latin typeface="BBVA Office Light" panose="020B0303040000020004" pitchFamily="34" charset="0"/>
            </a:endParaRPr>
          </a:p>
          <a:p>
            <a:r>
              <a:rPr lang="es-ES" sz="4200" dirty="0" smtClean="0">
                <a:latin typeface="BBVA Office Light" panose="020B0303040000020004" pitchFamily="34" charset="0"/>
              </a:rPr>
              <a:t>Es </a:t>
            </a:r>
            <a:r>
              <a:rPr lang="es-ES" sz="4200" dirty="0">
                <a:latin typeface="BBVA Office Light" panose="020B0303040000020004" pitchFamily="34" charset="0"/>
              </a:rPr>
              <a:t>importante que el proceso de identificación incluya aquellos riesgos de baja frecuencia y alto impacto que se podrían dar a la entidad aunque no </a:t>
            </a:r>
            <a:r>
              <a:rPr lang="es-ES" sz="4200" dirty="0" smtClean="0">
                <a:latin typeface="BBVA Office Light" panose="020B0303040000020004" pitchFamily="34" charset="0"/>
              </a:rPr>
              <a:t>exista evidencia </a:t>
            </a:r>
            <a:r>
              <a:rPr lang="es-ES" sz="4200" dirty="0">
                <a:latin typeface="BBVA Office Light" panose="020B0303040000020004" pitchFamily="34" charset="0"/>
              </a:rPr>
              <a:t>histórica.</a:t>
            </a:r>
            <a:endParaRPr lang="ca-ES" sz="4200" dirty="0">
              <a:latin typeface="BBVA Office Light" panose="020B0303040000020004" pitchFamily="34" charset="0"/>
            </a:endParaRPr>
          </a:p>
          <a:p>
            <a:r>
              <a:rPr lang="es-ES" sz="4200" dirty="0">
                <a:latin typeface="BBVA Office Light" panose="020B0303040000020004" pitchFamily="34" charset="0"/>
              </a:rPr>
              <a:t> </a:t>
            </a:r>
            <a:endParaRPr lang="ca-ES" sz="4200" dirty="0">
              <a:latin typeface="BBVA Office Light" panose="020B0303040000020004" pitchFamily="34" charset="0"/>
            </a:endParaRPr>
          </a:p>
          <a:p>
            <a:r>
              <a:rPr lang="es-ES" sz="4200" b="1" dirty="0" smtClean="0">
                <a:latin typeface="BBVA Office Light" panose="020B0303040000020004" pitchFamily="34" charset="0"/>
              </a:rPr>
              <a:t>Autoevaluaciones</a:t>
            </a:r>
            <a:r>
              <a:rPr lang="es-ES" sz="4200" b="1" dirty="0">
                <a:latin typeface="BBVA Office Light" panose="020B0303040000020004" pitchFamily="34" charset="0"/>
              </a:rPr>
              <a:t>:</a:t>
            </a:r>
            <a:r>
              <a:rPr lang="es-ES" sz="4200" dirty="0">
                <a:latin typeface="BBVA Office Light" panose="020B0303040000020004" pitchFamily="34" charset="0"/>
              </a:rPr>
              <a:t> </a:t>
            </a:r>
            <a:endParaRPr lang="es-ES" sz="4200" dirty="0" smtClean="0">
              <a:latin typeface="BBVA Office Light" panose="020B0303040000020004" pitchFamily="34" charset="0"/>
            </a:endParaRPr>
          </a:p>
          <a:p>
            <a:r>
              <a:rPr lang="es-ES" sz="4200" dirty="0" smtClean="0">
                <a:latin typeface="BBVA Office Light" panose="020B0303040000020004" pitchFamily="34" charset="0"/>
              </a:rPr>
              <a:t>Valoración </a:t>
            </a:r>
            <a:r>
              <a:rPr lang="es-ES" sz="4200" dirty="0">
                <a:latin typeface="BBVA Office Light" panose="020B0303040000020004" pitchFamily="34" charset="0"/>
              </a:rPr>
              <a:t>periódica del riesgo inherente </a:t>
            </a:r>
            <a:r>
              <a:rPr lang="es-ES" sz="4200" dirty="0" smtClean="0">
                <a:latin typeface="BBVA Office Light" panose="020B0303040000020004" pitchFamily="34" charset="0"/>
              </a:rPr>
              <a:t>y </a:t>
            </a:r>
            <a:r>
              <a:rPr lang="es-ES" sz="4200" dirty="0">
                <a:latin typeface="BBVA Office Light" panose="020B0303040000020004" pitchFamily="34" charset="0"/>
              </a:rPr>
              <a:t>riesgo </a:t>
            </a:r>
            <a:r>
              <a:rPr lang="es-ES" sz="4200" dirty="0" smtClean="0">
                <a:latin typeface="BBVA Office Light" panose="020B0303040000020004" pitchFamily="34" charset="0"/>
              </a:rPr>
              <a:t>residual</a:t>
            </a:r>
            <a:endParaRPr lang="ca-ES" sz="4200" dirty="0">
              <a:latin typeface="BBVA Office Light" panose="020B0303040000020004" pitchFamily="34" charset="0"/>
            </a:endParaRPr>
          </a:p>
          <a:p>
            <a:r>
              <a:rPr lang="es-ES" sz="5500" dirty="0">
                <a:latin typeface="BBVA Office Light" panose="020B0303040000020004" pitchFamily="34" charset="0"/>
              </a:rPr>
              <a:t> </a:t>
            </a:r>
            <a:endParaRPr lang="ca-ES" sz="5500" dirty="0">
              <a:latin typeface="BBVA Office Light" panose="020B03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034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b="1" dirty="0">
                <a:solidFill>
                  <a:schemeClr val="tx2">
                    <a:lumMod val="75000"/>
                  </a:schemeClr>
                </a:solidFill>
                <a:latin typeface="BBVA Office Light" panose="020B0303040000020004" pitchFamily="34" charset="0"/>
              </a:rPr>
              <a:t>Ciclo de la gestión del R.O.:           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BBVA Office Light" panose="020B0303040000020004" pitchFamily="34" charset="0"/>
              </a:rPr>
              <a:t>EVALUACIÓN</a:t>
            </a:r>
          </a:p>
          <a:p>
            <a:endParaRPr lang="es-ES" sz="2000" b="1" dirty="0" smtClean="0">
              <a:latin typeface="BBVA Office Light" panose="020B0303040000020004" pitchFamily="34" charset="0"/>
            </a:endParaRPr>
          </a:p>
          <a:p>
            <a:r>
              <a:rPr lang="es-ES" b="1" dirty="0" smtClean="0">
                <a:latin typeface="BBVA Office Light" panose="020B0303040000020004" pitchFamily="34" charset="0"/>
              </a:rPr>
              <a:t>Analizar </a:t>
            </a:r>
            <a:r>
              <a:rPr lang="es-ES" b="1" dirty="0">
                <a:latin typeface="BBVA Office Light" panose="020B0303040000020004" pitchFamily="34" charset="0"/>
              </a:rPr>
              <a:t>el resultado</a:t>
            </a:r>
            <a:r>
              <a:rPr lang="es-ES" dirty="0">
                <a:latin typeface="BBVA Office Light" panose="020B0303040000020004" pitchFamily="34" charset="0"/>
              </a:rPr>
              <a:t>: </a:t>
            </a:r>
            <a:endParaRPr lang="es-ES" dirty="0" smtClean="0">
              <a:latin typeface="BBVA Office Light" panose="020B03030400000200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latin typeface="BBVA Office Light" panose="020B0303040000020004" pitchFamily="34" charset="0"/>
              </a:rPr>
              <a:t>V</a:t>
            </a:r>
            <a:r>
              <a:rPr lang="es-ES" dirty="0" smtClean="0">
                <a:latin typeface="BBVA Office Light" panose="020B0303040000020004" pitchFamily="34" charset="0"/>
              </a:rPr>
              <a:t>er </a:t>
            </a:r>
            <a:r>
              <a:rPr lang="es-ES" dirty="0">
                <a:latin typeface="BBVA Office Light" panose="020B0303040000020004" pitchFamily="34" charset="0"/>
              </a:rPr>
              <a:t>los riesgos más críticos, donde se concentra el riesgo del centro,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latin typeface="BBVA Office Light" panose="020B0303040000020004" pitchFamily="34" charset="0"/>
              </a:rPr>
              <a:t>Ver si las autoevaluaciones son coherentes con los históricos de pérdida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latin typeface="BBVA Office Light" panose="020B0303040000020004" pitchFamily="34" charset="0"/>
              </a:rPr>
              <a:t>Determinar si es preciso desarrollar algún plan de acción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latin typeface="BBVA Office Light" panose="020B0303040000020004" pitchFamily="34" charset="0"/>
              </a:rPr>
              <a:t>La actualización del mapa de riesgos, procesos y de las autoevaluaciones  se debe realizar anualmente. </a:t>
            </a:r>
            <a:endParaRPr lang="ca-ES" dirty="0">
              <a:latin typeface="BBVA Office Light" panose="020B0303040000020004" pitchFamily="34" charset="0"/>
            </a:endParaRP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347104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b="1" dirty="0">
                <a:solidFill>
                  <a:schemeClr val="tx2">
                    <a:lumMod val="75000"/>
                  </a:schemeClr>
                </a:solidFill>
                <a:latin typeface="BBVA Office Light" panose="020B0303040000020004" pitchFamily="34" charset="0"/>
              </a:rPr>
              <a:t>Ciclo de la gestión del R.O.:           </a:t>
            </a:r>
            <a:r>
              <a:rPr lang="es-ES" sz="3200" b="1" dirty="0" smtClean="0">
                <a:solidFill>
                  <a:schemeClr val="tx2">
                    <a:lumMod val="75000"/>
                  </a:schemeClr>
                </a:solidFill>
                <a:latin typeface="BBVA Office Light" panose="020B0303040000020004" pitchFamily="34" charset="0"/>
              </a:rPr>
              <a:t>SEGUIMIENTO</a:t>
            </a:r>
            <a:endParaRPr lang="es-ES" sz="3200" b="1" dirty="0">
              <a:solidFill>
                <a:schemeClr val="tx2">
                  <a:lumMod val="75000"/>
                </a:schemeClr>
              </a:solidFill>
              <a:latin typeface="BBVA Office Light" panose="020B0303040000020004" pitchFamily="34" charset="0"/>
            </a:endParaRPr>
          </a:p>
          <a:p>
            <a:endParaRPr lang="ca-ES" dirty="0" smtClean="0"/>
          </a:p>
          <a:p>
            <a:r>
              <a:rPr lang="es-ES" b="1" dirty="0">
                <a:latin typeface="BBVA Office Light" panose="020B0303040000020004" pitchFamily="34" charset="0"/>
              </a:rPr>
              <a:t>Captura y seguimiento de eventos:</a:t>
            </a:r>
            <a:r>
              <a:rPr lang="es-ES" dirty="0">
                <a:latin typeface="BBVA Office Light" panose="020B0303040000020004" pitchFamily="34" charset="0"/>
              </a:rPr>
              <a:t> </a:t>
            </a:r>
            <a:r>
              <a:rPr lang="es-ES" dirty="0" smtClean="0">
                <a:latin typeface="BBVA Office Light" panose="020B0303040000020004" pitchFamily="34" charset="0"/>
              </a:rPr>
              <a:t>Establecer procesos </a:t>
            </a:r>
            <a:r>
              <a:rPr lang="es-ES" dirty="0">
                <a:latin typeface="BBVA Office Light" panose="020B0303040000020004" pitchFamily="34" charset="0"/>
              </a:rPr>
              <a:t>de captura, clasificación, investigación y, en su caso, información a la alta dirección, de datos sobre eventos operacionales </a:t>
            </a:r>
            <a:r>
              <a:rPr lang="es-ES" dirty="0" smtClean="0">
                <a:latin typeface="BBVA Office Light" panose="020B0303040000020004" pitchFamily="34" charset="0"/>
              </a:rPr>
              <a:t>acaecidos</a:t>
            </a:r>
          </a:p>
          <a:p>
            <a:endParaRPr lang="es-ES" dirty="0">
              <a:latin typeface="BBVA Office Light" panose="020B0303040000020004" pitchFamily="34" charset="0"/>
            </a:endParaRPr>
          </a:p>
          <a:p>
            <a:r>
              <a:rPr lang="es-ES" b="1" dirty="0" err="1">
                <a:latin typeface="BBVA Office Light" panose="020B0303040000020004" pitchFamily="34" charset="0"/>
              </a:rPr>
              <a:t>KRI's</a:t>
            </a:r>
            <a:r>
              <a:rPr lang="es-ES" b="1" dirty="0">
                <a:latin typeface="BBVA Office Light" panose="020B0303040000020004" pitchFamily="34" charset="0"/>
              </a:rPr>
              <a:t> (Indicadores Clave de Riesgo</a:t>
            </a:r>
            <a:r>
              <a:rPr lang="es-ES" b="1" dirty="0" smtClean="0">
                <a:latin typeface="BBVA Office Light" panose="020B0303040000020004" pitchFamily="34" charset="0"/>
              </a:rPr>
              <a:t>): </a:t>
            </a:r>
            <a:endParaRPr lang="es-ES" b="1" dirty="0">
              <a:latin typeface="BBVA Office Light" panose="020B0303040000020004" pitchFamily="34" charset="0"/>
            </a:endParaRPr>
          </a:p>
          <a:p>
            <a:r>
              <a:rPr lang="es-ES" dirty="0" smtClean="0">
                <a:latin typeface="BBVA Office Light" panose="020B0303040000020004" pitchFamily="34" charset="0"/>
              </a:rPr>
              <a:t>Comprobar periódicamente si </a:t>
            </a:r>
            <a:r>
              <a:rPr lang="es-ES" dirty="0">
                <a:latin typeface="BBVA Office Light" panose="020B0303040000020004" pitchFamily="34" charset="0"/>
              </a:rPr>
              <a:t>alguno de los indicadores ha superado los umbrales </a:t>
            </a:r>
            <a:r>
              <a:rPr lang="es-ES" dirty="0" smtClean="0">
                <a:latin typeface="BBVA Office Light" panose="020B0303040000020004" pitchFamily="34" charset="0"/>
              </a:rPr>
              <a:t>preestablecidos</a:t>
            </a:r>
            <a:endParaRPr lang="ca-ES" dirty="0">
              <a:latin typeface="BBVA Office Light" panose="020B03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874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b="1" dirty="0">
                <a:solidFill>
                  <a:schemeClr val="tx2">
                    <a:lumMod val="75000"/>
                  </a:schemeClr>
                </a:solidFill>
                <a:latin typeface="BBVA Office Light" panose="020B0303040000020004" pitchFamily="34" charset="0"/>
              </a:rPr>
              <a:t>Ciclo de la gestión del R.O.:           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BBVA Office Light" panose="020B0303040000020004" pitchFamily="34" charset="0"/>
              </a:rPr>
              <a:t>MITIGACIÓN</a:t>
            </a:r>
            <a:endParaRPr lang="es-ES" sz="3600" b="1" dirty="0">
              <a:solidFill>
                <a:schemeClr val="tx2">
                  <a:lumMod val="75000"/>
                </a:schemeClr>
              </a:solidFill>
              <a:latin typeface="BBVA Office Light" panose="020B0303040000020004" pitchFamily="34" charset="0"/>
            </a:endParaRPr>
          </a:p>
          <a:p>
            <a:endParaRPr lang="es-ES_tradnl" dirty="0" smtClean="0"/>
          </a:p>
          <a:p>
            <a:r>
              <a:rPr lang="es-ES_tradnl" b="1" i="1" dirty="0" smtClean="0">
                <a:latin typeface="BBVA Office Light" panose="020B0303040000020004" pitchFamily="34" charset="0"/>
              </a:rPr>
              <a:t>Planes de acción</a:t>
            </a:r>
            <a:r>
              <a:rPr lang="es-ES_tradnl" b="1" dirty="0" smtClean="0">
                <a:latin typeface="BBVA Office Light" panose="020B0303040000020004" pitchFamily="34" charset="0"/>
              </a:rPr>
              <a:t>:</a:t>
            </a:r>
            <a:r>
              <a:rPr lang="es-ES_tradnl" dirty="0" smtClean="0">
                <a:latin typeface="BBVA Office Light" panose="020B0303040000020004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dirty="0">
                <a:latin typeface="BBVA Office Light" panose="020B0303040000020004" pitchFamily="34" charset="0"/>
              </a:rPr>
              <a:t>E</a:t>
            </a:r>
            <a:r>
              <a:rPr lang="es-ES_tradnl" dirty="0" smtClean="0">
                <a:latin typeface="BBVA Office Light" panose="020B0303040000020004" pitchFamily="34" charset="0"/>
              </a:rPr>
              <a:t>n base a un indicador de exposición al riesgo, se generan anualmente de forma automática planes de acción. 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dirty="0" smtClean="0">
                <a:latin typeface="BBVA Office Light" panose="020B0303040000020004" pitchFamily="34" charset="0"/>
              </a:rPr>
              <a:t>Los centros tienen opción en crear de forma manual en cualquier momento en función de: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s-ES_tradnl" sz="2400" dirty="0" smtClean="0">
                <a:latin typeface="BBVA Office Light" panose="020B0303040000020004" pitchFamily="34" charset="0"/>
              </a:rPr>
              <a:t>El análisis de las autoevaluaciones realizadas, por ejemplo para aquellos riesgos más críticos. 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s-ES_tradnl" sz="2400" dirty="0" smtClean="0">
                <a:latin typeface="BBVA Office Light" panose="020B0303040000020004" pitchFamily="34" charset="0"/>
              </a:rPr>
              <a:t>El seguimiento de los eventos de pérdida, por ejemplo en aquellos riesgos en que se concentran más eventos de pérdida o los más significativos. 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961532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b="1" dirty="0" smtClean="0">
                <a:latin typeface="BBVA Office Light" panose="020B0303040000020004" pitchFamily="34" charset="0"/>
              </a:rPr>
              <a:t>Algunos riesgos operaciones relacionados con aspectos fiscales</a:t>
            </a:r>
            <a:r>
              <a:rPr lang="es-ES_tradnl" dirty="0" smtClean="0">
                <a:latin typeface="BBVA Office Light" panose="020B0303040000020004" pitchFamily="34" charset="0"/>
              </a:rPr>
              <a:t>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_tradnl" dirty="0" smtClean="0">
                <a:latin typeface="BBVA Office Light" panose="020B0303040000020004" pitchFamily="34" charset="0"/>
              </a:rPr>
              <a:t>Quebranto producido para apoyar a clientes en actividades de blanqueo de dinero e incumplimientos FISCALES.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_tradnl" dirty="0" smtClean="0">
                <a:latin typeface="BBVA Office Light" panose="020B0303040000020004" pitchFamily="34" charset="0"/>
              </a:rPr>
              <a:t>Errores en la información FISCAL proporcionada a los clientes, que podría ocasionar quebrantos a la Entidad (por ejemplo errores en las liquidaciones de impuestos por parte de los clientes solicitante los mismos reclamaciones a la Entidad).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_tradnl" dirty="0" smtClean="0">
                <a:latin typeface="BBVA Office Light" panose="020B0303040000020004" pitchFamily="34" charset="0"/>
              </a:rPr>
              <a:t>Errores o retrasos en los envíos o contenidos de los certificados / modelos FISCALES, que podrían dar lugar a quebrantos para la Entidad.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_tradnl" dirty="0" smtClean="0">
                <a:latin typeface="BBVA Office Light" panose="020B0303040000020004" pitchFamily="34" charset="0"/>
              </a:rPr>
              <a:t>Quebrantos producidos por retrasos en el cumplimiento de obligaciones FISCALES.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_tradnl" dirty="0" smtClean="0">
                <a:latin typeface="BBVA Office Light" panose="020B0303040000020004" pitchFamily="34" charset="0"/>
              </a:rPr>
              <a:t>Quebrantos derivados del incumplimiento de las obligaciones FISCALES por motivos de fondos o forma (excepto plazo.)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757407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GESTIÓN DEL RIESGO OPERACIONAL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b="1" dirty="0" smtClean="0">
                <a:latin typeface="BBVA Office Light" panose="020B0303040000020004" pitchFamily="34" charset="0"/>
              </a:rPr>
              <a:t>VENTAJAS PARA LA ORGANIZACIÓN:</a:t>
            </a:r>
          </a:p>
          <a:p>
            <a:r>
              <a:rPr lang="es-ES" dirty="0" smtClean="0">
                <a:latin typeface="BBVA Office Light" panose="020B0303040000020004" pitchFamily="34" charset="0"/>
              </a:rPr>
              <a:t>1</a:t>
            </a:r>
            <a:r>
              <a:rPr lang="es-ES" dirty="0">
                <a:latin typeface="BBVA Office Light" panose="020B0303040000020004" pitchFamily="34" charset="0"/>
              </a:rPr>
              <a:t>. La gestión activa del riesgo operacional y su integración en la toma de decisiones del día a día supone: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latin typeface="BBVA Office Light" panose="020B0303040000020004" pitchFamily="34" charset="0"/>
              </a:rPr>
              <a:t>El </a:t>
            </a:r>
            <a:r>
              <a:rPr lang="es-ES" dirty="0">
                <a:latin typeface="BBVA Office Light" panose="020B0303040000020004" pitchFamily="34" charset="0"/>
              </a:rPr>
              <a:t>conocimiento de las pérdidas reales asociadas a este riesgo </a:t>
            </a:r>
            <a:endParaRPr lang="es-ES" dirty="0" smtClean="0">
              <a:latin typeface="BBVA Office Light" panose="020B03030400000200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latin typeface="BBVA Office Light" panose="020B0303040000020004" pitchFamily="34" charset="0"/>
              </a:rPr>
              <a:t>La </a:t>
            </a:r>
            <a:r>
              <a:rPr lang="es-ES" dirty="0">
                <a:latin typeface="BBVA Office Light" panose="020B0303040000020004" pitchFamily="34" charset="0"/>
              </a:rPr>
              <a:t>identificación, priorización y gestión de riesgos potenciales y reales.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latin typeface="BBVA Office Light" panose="020B0303040000020004" pitchFamily="34" charset="0"/>
              </a:rPr>
              <a:t>La </a:t>
            </a:r>
            <a:r>
              <a:rPr lang="es-ES" dirty="0">
                <a:latin typeface="BBVA Office Light" panose="020B0303040000020004" pitchFamily="34" charset="0"/>
              </a:rPr>
              <a:t>existencia de indicadores que permiten analizar la evolución del riesgo operacional en el tiempo, definir señales de alerta y verificar la efectividad de los controles asociados a los riesgos.</a:t>
            </a:r>
          </a:p>
          <a:p>
            <a:r>
              <a:rPr lang="es-ES" dirty="0">
                <a:latin typeface="BBVA Office Light" panose="020B0303040000020004" pitchFamily="34" charset="0"/>
              </a:rPr>
              <a:t>Todo lo anterior contribuye a un modelo anticipatorio que permite la toma de decisiones de control y de negocio, así como priorizar los esfuerzos de mitigación en los riesgos relevantes para reducir la exposición del Grupo a eventos extremos.</a:t>
            </a:r>
          </a:p>
          <a:p>
            <a:r>
              <a:rPr lang="es-ES" dirty="0">
                <a:latin typeface="BBVA Office Light" panose="020B0303040000020004" pitchFamily="34" charset="0"/>
              </a:rPr>
              <a:t>2. Mejora el entorno de control y refuerza la cultura corporativa.</a:t>
            </a:r>
          </a:p>
          <a:p>
            <a:r>
              <a:rPr lang="es-ES" dirty="0">
                <a:latin typeface="BBVA Office Light" panose="020B0303040000020004" pitchFamily="34" charset="0"/>
              </a:rPr>
              <a:t>3. Genera un impacto </a:t>
            </a:r>
            <a:r>
              <a:rPr lang="es-ES" dirty="0" err="1">
                <a:latin typeface="BBVA Office Light" panose="020B0303040000020004" pitchFamily="34" charset="0"/>
              </a:rPr>
              <a:t>reputacional</a:t>
            </a:r>
            <a:r>
              <a:rPr lang="es-ES" dirty="0">
                <a:latin typeface="BBVA Office Light" panose="020B0303040000020004" pitchFamily="34" charset="0"/>
              </a:rPr>
              <a:t> positivo.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24684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íto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5" name="Contenidor de contingut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ca-ES" sz="8000" dirty="0" smtClean="0">
              <a:latin typeface="BBVA Office Light" panose="020B0303040000020004" pitchFamily="34" charset="0"/>
            </a:endParaRPr>
          </a:p>
          <a:p>
            <a:pPr algn="ctr"/>
            <a:r>
              <a:rPr lang="ca-ES" sz="8000" dirty="0" smtClean="0">
                <a:latin typeface="BBVA Office Light" panose="020B0303040000020004" pitchFamily="34" charset="0"/>
              </a:rPr>
              <a:t>MUCHAS GRACIAS !!!</a:t>
            </a:r>
          </a:p>
          <a:p>
            <a:endParaRPr lang="ca-ES" dirty="0">
              <a:latin typeface="BBVA Office Light" panose="020B0303040000020004" pitchFamily="34" charset="0"/>
            </a:endParaRPr>
          </a:p>
          <a:p>
            <a:endParaRPr lang="ca-ES" dirty="0" smtClean="0">
              <a:latin typeface="BBVA Office Light" panose="020B0303040000020004" pitchFamily="34" charset="0"/>
            </a:endParaRPr>
          </a:p>
          <a:p>
            <a:pPr algn="ctr"/>
            <a:r>
              <a:rPr lang="ca-ES" dirty="0" smtClean="0">
                <a:latin typeface="BBVA Office Light" panose="020B0303040000020004" pitchFamily="34" charset="0"/>
              </a:rPr>
              <a:t>CUALQUIER DUDA:</a:t>
            </a:r>
          </a:p>
          <a:p>
            <a:pPr algn="ctr"/>
            <a:r>
              <a:rPr lang="ca-ES" b="1" dirty="0" smtClean="0">
                <a:latin typeface="BBVA Office Light" panose="020B0303040000020004" pitchFamily="34" charset="0"/>
              </a:rPr>
              <a:t>fraudeinterno@gmail.com</a:t>
            </a:r>
            <a:endParaRPr lang="ca-ES" b="1" dirty="0">
              <a:latin typeface="BBVA Office Light" panose="020B03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97461"/>
      </p:ext>
    </p:extLst>
  </p:cSld>
  <p:clrMapOvr>
    <a:masterClrMapping/>
  </p:clrMapOvr>
</p:sld>
</file>

<file path=ppt/theme/theme1.xml><?xml version="1.0" encoding="utf-8"?>
<a:theme xmlns:a="http://schemas.openxmlformats.org/drawingml/2006/main" name="TR">
  <a:themeElements>
    <a:clrScheme name="TR2">
      <a:dk1>
        <a:srgbClr val="4D4D4D"/>
      </a:dk1>
      <a:lt1>
        <a:sysClr val="window" lastClr="FFFFFF"/>
      </a:lt1>
      <a:dk2>
        <a:srgbClr val="FF8000"/>
      </a:dk2>
      <a:lt2>
        <a:srgbClr val="D0D0D0"/>
      </a:lt2>
      <a:accent1>
        <a:srgbClr val="FF8000"/>
      </a:accent1>
      <a:accent2>
        <a:srgbClr val="4D4D4D"/>
      </a:accent2>
      <a:accent3>
        <a:srgbClr val="FF5900"/>
      </a:accent3>
      <a:accent4>
        <a:srgbClr val="AFAFAF"/>
      </a:accent4>
      <a:accent5>
        <a:srgbClr val="FFA100"/>
      </a:accent5>
      <a:accent6>
        <a:srgbClr val="666666"/>
      </a:accent6>
      <a:hlink>
        <a:srgbClr val="005DA2"/>
      </a:hlink>
      <a:folHlink>
        <a:srgbClr val="621F95"/>
      </a:folHlink>
    </a:clrScheme>
    <a:fontScheme name="T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tr_v01-04_160308" id="{CB1B495A-1556-4E9A-A99E-24C7B6F90CC0}" vid="{0CA757E2-6561-4CB1-B3AC-33A31A372C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TR_Beta1_PPt_160308</Template>
  <TotalTime>4486</TotalTime>
  <Words>811</Words>
  <Application>Microsoft Office PowerPoint</Application>
  <PresentationFormat>Personalització</PresentationFormat>
  <Paragraphs>132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14</vt:i4>
      </vt:variant>
    </vt:vector>
  </HeadingPairs>
  <TitlesOfParts>
    <vt:vector size="15" baseType="lpstr">
      <vt:lpstr>TR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GESTIÓN DEL RIESGO OPERACIONAL</vt:lpstr>
      <vt:lpstr>Presentació del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option 1  no picture</dc:title>
  <dc:creator>Microsoft Office User</dc:creator>
  <cp:lastModifiedBy>ALBERT SALVADOR LAFUENTE</cp:lastModifiedBy>
  <cp:revision>40</cp:revision>
  <dcterms:created xsi:type="dcterms:W3CDTF">2016-04-13T22:56:45Z</dcterms:created>
  <dcterms:modified xsi:type="dcterms:W3CDTF">2016-07-01T07:38:17Z</dcterms:modified>
</cp:coreProperties>
</file>