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62" r:id="rId1"/>
    <p:sldMasterId id="2147484970" r:id="rId2"/>
  </p:sldMasterIdLst>
  <p:notesMasterIdLst>
    <p:notesMasterId r:id="rId20"/>
  </p:notesMasterIdLst>
  <p:handoutMasterIdLst>
    <p:handoutMasterId r:id="rId21"/>
  </p:handoutMasterIdLst>
  <p:sldIdLst>
    <p:sldId id="397" r:id="rId3"/>
    <p:sldId id="639" r:id="rId4"/>
    <p:sldId id="642" r:id="rId5"/>
    <p:sldId id="643" r:id="rId6"/>
    <p:sldId id="644" r:id="rId7"/>
    <p:sldId id="645" r:id="rId8"/>
    <p:sldId id="646" r:id="rId9"/>
    <p:sldId id="647" r:id="rId10"/>
    <p:sldId id="648" r:id="rId11"/>
    <p:sldId id="649" r:id="rId12"/>
    <p:sldId id="653" r:id="rId13"/>
    <p:sldId id="654" r:id="rId14"/>
    <p:sldId id="655" r:id="rId15"/>
    <p:sldId id="650" r:id="rId16"/>
    <p:sldId id="652" r:id="rId17"/>
    <p:sldId id="656" r:id="rId18"/>
    <p:sldId id="471" r:id="rId19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BB82251-F9C1-490C-846A-EDFBCFCBBA6B}">
          <p14:sldIdLst>
            <p14:sldId id="397"/>
            <p14:sldId id="639"/>
            <p14:sldId id="642"/>
            <p14:sldId id="643"/>
            <p14:sldId id="644"/>
            <p14:sldId id="645"/>
            <p14:sldId id="646"/>
            <p14:sldId id="647"/>
            <p14:sldId id="648"/>
            <p14:sldId id="649"/>
            <p14:sldId id="653"/>
            <p14:sldId id="654"/>
            <p14:sldId id="655"/>
            <p14:sldId id="650"/>
            <p14:sldId id="652"/>
            <p14:sldId id="656"/>
            <p14:sldId id="471"/>
          </p14:sldIdLst>
        </p14:section>
        <p14:section name="Sección sin título" id="{B7B9359A-BE65-4CF3-A6BD-7A2F066E7AA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F99"/>
    <a:srgbClr val="9D1320"/>
    <a:srgbClr val="FF3333"/>
    <a:srgbClr val="FF0000"/>
    <a:srgbClr val="0070C0"/>
    <a:srgbClr val="FF7900"/>
    <a:srgbClr val="002611"/>
    <a:srgbClr val="4F2D7F"/>
    <a:srgbClr val="C0A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0" autoAdjust="0"/>
    <p:restoredTop sz="88953" autoAdjust="0"/>
  </p:normalViewPr>
  <p:slideViewPr>
    <p:cSldViewPr>
      <p:cViewPr>
        <p:scale>
          <a:sx n="75" d="100"/>
          <a:sy n="75" d="100"/>
        </p:scale>
        <p:origin x="-7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9450"/>
    </p:cViewPr>
  </p:sorterViewPr>
  <p:notesViewPr>
    <p:cSldViewPr>
      <p:cViewPr varScale="1">
        <p:scale>
          <a:sx n="82" d="100"/>
          <a:sy n="82" d="100"/>
        </p:scale>
        <p:origin x="39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33BDC5-65BE-4BBE-B941-C9C89309792E}" type="doc">
      <dgm:prSet loTypeId="urn:microsoft.com/office/officeart/2005/8/layout/matrix2" loCatId="matrix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a-ES"/>
        </a:p>
      </dgm:t>
    </dgm:pt>
    <dgm:pt modelId="{B58D7B2F-C3B4-4CC7-BBFA-832A5D0A5A74}">
      <dgm:prSet phldrT="[Text]"/>
      <dgm:spPr/>
      <dgm:t>
        <a:bodyPr/>
        <a:lstStyle/>
        <a:p>
          <a:r>
            <a:rPr lang="ca-ES" b="1" baseline="0" dirty="0" smtClean="0"/>
            <a:t>ASPECTOS GENERALES</a:t>
          </a:r>
          <a:endParaRPr lang="ca-ES" b="1" baseline="0" dirty="0"/>
        </a:p>
      </dgm:t>
    </dgm:pt>
    <dgm:pt modelId="{CAB1071D-7B82-4F3C-951B-225714294668}" type="parTrans" cxnId="{E383F6C1-DF60-4898-802B-3D1797B7EB80}">
      <dgm:prSet/>
      <dgm:spPr/>
      <dgm:t>
        <a:bodyPr/>
        <a:lstStyle/>
        <a:p>
          <a:endParaRPr lang="ca-ES"/>
        </a:p>
      </dgm:t>
    </dgm:pt>
    <dgm:pt modelId="{4E5DC260-1734-430F-9CA4-0657C530676A}" type="sibTrans" cxnId="{E383F6C1-DF60-4898-802B-3D1797B7EB80}">
      <dgm:prSet/>
      <dgm:spPr/>
      <dgm:t>
        <a:bodyPr/>
        <a:lstStyle/>
        <a:p>
          <a:endParaRPr lang="ca-ES"/>
        </a:p>
      </dgm:t>
    </dgm:pt>
    <dgm:pt modelId="{5C9BDC90-3AD1-4F0A-B9D1-07FDCA50DD4C}">
      <dgm:prSet phldrT="[Text]"/>
      <dgm:spPr/>
      <dgm:t>
        <a:bodyPr/>
        <a:lstStyle/>
        <a:p>
          <a:r>
            <a:rPr lang="ca-ES" b="1" baseline="0" dirty="0" smtClean="0"/>
            <a:t>ENFOQUE</a:t>
          </a:r>
          <a:endParaRPr lang="ca-ES" b="1" baseline="0" dirty="0"/>
        </a:p>
      </dgm:t>
    </dgm:pt>
    <dgm:pt modelId="{462F0225-276D-47FD-BD51-36BB0708C34E}" type="parTrans" cxnId="{D73DCECD-64A5-4A2A-BE93-99069452F8F0}">
      <dgm:prSet/>
      <dgm:spPr/>
      <dgm:t>
        <a:bodyPr/>
        <a:lstStyle/>
        <a:p>
          <a:endParaRPr lang="ca-ES"/>
        </a:p>
      </dgm:t>
    </dgm:pt>
    <dgm:pt modelId="{CE7FEF9C-FA79-4709-A416-5720C663C00A}" type="sibTrans" cxnId="{D73DCECD-64A5-4A2A-BE93-99069452F8F0}">
      <dgm:prSet/>
      <dgm:spPr/>
      <dgm:t>
        <a:bodyPr/>
        <a:lstStyle/>
        <a:p>
          <a:endParaRPr lang="ca-ES"/>
        </a:p>
      </dgm:t>
    </dgm:pt>
    <dgm:pt modelId="{476F4461-18D4-422A-89CB-B8CA4C8FC1AE}">
      <dgm:prSet phldrT="[Text]"/>
      <dgm:spPr/>
      <dgm:t>
        <a:bodyPr/>
        <a:lstStyle/>
        <a:p>
          <a:r>
            <a:rPr lang="ca-ES" b="1" baseline="0" smtClean="0"/>
            <a:t>GUIÓN</a:t>
          </a:r>
          <a:endParaRPr lang="ca-ES" b="1" baseline="0" dirty="0"/>
        </a:p>
      </dgm:t>
    </dgm:pt>
    <dgm:pt modelId="{0FC30A2A-50A5-4989-BC03-E3A649C0B32D}" type="parTrans" cxnId="{089D3D32-3675-4A8F-BFA4-070A6D2DBA06}">
      <dgm:prSet/>
      <dgm:spPr/>
      <dgm:t>
        <a:bodyPr/>
        <a:lstStyle/>
        <a:p>
          <a:endParaRPr lang="ca-ES"/>
        </a:p>
      </dgm:t>
    </dgm:pt>
    <dgm:pt modelId="{2ECEC6DF-70EC-4F59-A109-15F23B80717B}" type="sibTrans" cxnId="{089D3D32-3675-4A8F-BFA4-070A6D2DBA06}">
      <dgm:prSet/>
      <dgm:spPr/>
      <dgm:t>
        <a:bodyPr/>
        <a:lstStyle/>
        <a:p>
          <a:endParaRPr lang="ca-ES"/>
        </a:p>
      </dgm:t>
    </dgm:pt>
    <dgm:pt modelId="{C71B93C3-7A09-4D0F-9833-D1652C10DF0A}">
      <dgm:prSet phldrT="[Text]"/>
      <dgm:spPr/>
      <dgm:t>
        <a:bodyPr/>
        <a:lstStyle/>
        <a:p>
          <a:endParaRPr lang="ca-ES" b="1" dirty="0"/>
        </a:p>
      </dgm:t>
    </dgm:pt>
    <dgm:pt modelId="{F919EE0D-8D71-4ED8-A882-6191CC6468BA}" type="parTrans" cxnId="{44CF15EE-D17F-4B9E-B1BA-7C29F3CC5FE6}">
      <dgm:prSet/>
      <dgm:spPr/>
      <dgm:t>
        <a:bodyPr/>
        <a:lstStyle/>
        <a:p>
          <a:endParaRPr lang="ca-ES"/>
        </a:p>
      </dgm:t>
    </dgm:pt>
    <dgm:pt modelId="{AABEAC9E-097D-4EB2-8497-BF4B98FA8BD5}" type="sibTrans" cxnId="{44CF15EE-D17F-4B9E-B1BA-7C29F3CC5FE6}">
      <dgm:prSet/>
      <dgm:spPr/>
      <dgm:t>
        <a:bodyPr/>
        <a:lstStyle/>
        <a:p>
          <a:endParaRPr lang="ca-ES"/>
        </a:p>
      </dgm:t>
    </dgm:pt>
    <dgm:pt modelId="{949AABDF-54DA-47E1-86B7-5568DEB2C8A7}">
      <dgm:prSet/>
      <dgm:spPr/>
      <dgm:t>
        <a:bodyPr/>
        <a:lstStyle/>
        <a:p>
          <a:r>
            <a:rPr lang="ca-ES" b="1" baseline="0" smtClean="0"/>
            <a:t>ESCENARIO</a:t>
          </a:r>
          <a:endParaRPr lang="ca-ES" b="1" baseline="0" dirty="0"/>
        </a:p>
      </dgm:t>
    </dgm:pt>
    <dgm:pt modelId="{D247E4D9-63A3-49EC-835B-C0AA5A56429B}" type="parTrans" cxnId="{0A1C9FBD-4051-4BAA-9B46-81131E09348B}">
      <dgm:prSet/>
      <dgm:spPr/>
      <dgm:t>
        <a:bodyPr/>
        <a:lstStyle/>
        <a:p>
          <a:endParaRPr lang="ca-ES"/>
        </a:p>
      </dgm:t>
    </dgm:pt>
    <dgm:pt modelId="{313D003A-83BF-4557-8EFF-5DD6B291072D}" type="sibTrans" cxnId="{0A1C9FBD-4051-4BAA-9B46-81131E09348B}">
      <dgm:prSet/>
      <dgm:spPr/>
      <dgm:t>
        <a:bodyPr/>
        <a:lstStyle/>
        <a:p>
          <a:endParaRPr lang="ca-ES"/>
        </a:p>
      </dgm:t>
    </dgm:pt>
    <dgm:pt modelId="{772AFA8D-0F1A-451B-BB70-22DF51E9C4BC}" type="pres">
      <dgm:prSet presAssocID="{A833BDC5-65BE-4BBE-B941-C9C89309792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B6EACEF2-03CA-418B-98C3-D1E477FD5489}" type="pres">
      <dgm:prSet presAssocID="{A833BDC5-65BE-4BBE-B941-C9C89309792E}" presName="axisShape" presStyleLbl="bgShp" presStyleIdx="0" presStyleCnt="1"/>
      <dgm:spPr/>
      <dgm:t>
        <a:bodyPr/>
        <a:lstStyle/>
        <a:p>
          <a:endParaRPr lang="ca-ES"/>
        </a:p>
      </dgm:t>
    </dgm:pt>
    <dgm:pt modelId="{8ED69271-D624-400E-B40B-E5DFC2C62002}" type="pres">
      <dgm:prSet presAssocID="{A833BDC5-65BE-4BBE-B941-C9C89309792E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63DCADF-7595-471F-960B-2626E5AC8FD7}" type="pres">
      <dgm:prSet presAssocID="{A833BDC5-65BE-4BBE-B941-C9C89309792E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608DA3D0-AEBF-4FBB-8D77-5CB4DEACBD47}" type="pres">
      <dgm:prSet presAssocID="{A833BDC5-65BE-4BBE-B941-C9C89309792E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8E17F9B-04F5-4565-B85F-A2C76739B366}" type="pres">
      <dgm:prSet presAssocID="{A833BDC5-65BE-4BBE-B941-C9C89309792E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089D3D32-3675-4A8F-BFA4-070A6D2DBA06}" srcId="{A833BDC5-65BE-4BBE-B941-C9C89309792E}" destId="{476F4461-18D4-422A-89CB-B8CA4C8FC1AE}" srcOrd="3" destOrd="0" parTransId="{0FC30A2A-50A5-4989-BC03-E3A649C0B32D}" sibTransId="{2ECEC6DF-70EC-4F59-A109-15F23B80717B}"/>
    <dgm:cxn modelId="{A981D331-AD27-8042-815E-B64F0E6D19C9}" type="presOf" srcId="{476F4461-18D4-422A-89CB-B8CA4C8FC1AE}" destId="{38E17F9B-04F5-4565-B85F-A2C76739B366}" srcOrd="0" destOrd="0" presId="urn:microsoft.com/office/officeart/2005/8/layout/matrix2"/>
    <dgm:cxn modelId="{0A1C9FBD-4051-4BAA-9B46-81131E09348B}" srcId="{A833BDC5-65BE-4BBE-B941-C9C89309792E}" destId="{949AABDF-54DA-47E1-86B7-5568DEB2C8A7}" srcOrd="2" destOrd="0" parTransId="{D247E4D9-63A3-49EC-835B-C0AA5A56429B}" sibTransId="{313D003A-83BF-4557-8EFF-5DD6B291072D}"/>
    <dgm:cxn modelId="{197F7204-9349-DC48-8DFB-1A2948B80BFD}" type="presOf" srcId="{5C9BDC90-3AD1-4F0A-B9D1-07FDCA50DD4C}" destId="{B63DCADF-7595-471F-960B-2626E5AC8FD7}" srcOrd="0" destOrd="0" presId="urn:microsoft.com/office/officeart/2005/8/layout/matrix2"/>
    <dgm:cxn modelId="{D73DCECD-64A5-4A2A-BE93-99069452F8F0}" srcId="{A833BDC5-65BE-4BBE-B941-C9C89309792E}" destId="{5C9BDC90-3AD1-4F0A-B9D1-07FDCA50DD4C}" srcOrd="1" destOrd="0" parTransId="{462F0225-276D-47FD-BD51-36BB0708C34E}" sibTransId="{CE7FEF9C-FA79-4709-A416-5720C663C00A}"/>
    <dgm:cxn modelId="{310E3EB9-FD0A-9C4B-8376-8676E6C8803D}" type="presOf" srcId="{A833BDC5-65BE-4BBE-B941-C9C89309792E}" destId="{772AFA8D-0F1A-451B-BB70-22DF51E9C4BC}" srcOrd="0" destOrd="0" presId="urn:microsoft.com/office/officeart/2005/8/layout/matrix2"/>
    <dgm:cxn modelId="{E383F6C1-DF60-4898-802B-3D1797B7EB80}" srcId="{A833BDC5-65BE-4BBE-B941-C9C89309792E}" destId="{B58D7B2F-C3B4-4CC7-BBFA-832A5D0A5A74}" srcOrd="0" destOrd="0" parTransId="{CAB1071D-7B82-4F3C-951B-225714294668}" sibTransId="{4E5DC260-1734-430F-9CA4-0657C530676A}"/>
    <dgm:cxn modelId="{A5E72712-57BC-A445-8F40-859553424DD5}" type="presOf" srcId="{B58D7B2F-C3B4-4CC7-BBFA-832A5D0A5A74}" destId="{8ED69271-D624-400E-B40B-E5DFC2C62002}" srcOrd="0" destOrd="0" presId="urn:microsoft.com/office/officeart/2005/8/layout/matrix2"/>
    <dgm:cxn modelId="{63B1693F-4196-7345-8698-0452C1450EA3}" type="presOf" srcId="{949AABDF-54DA-47E1-86B7-5568DEB2C8A7}" destId="{608DA3D0-AEBF-4FBB-8D77-5CB4DEACBD47}" srcOrd="0" destOrd="0" presId="urn:microsoft.com/office/officeart/2005/8/layout/matrix2"/>
    <dgm:cxn modelId="{44CF15EE-D17F-4B9E-B1BA-7C29F3CC5FE6}" srcId="{A833BDC5-65BE-4BBE-B941-C9C89309792E}" destId="{C71B93C3-7A09-4D0F-9833-D1652C10DF0A}" srcOrd="4" destOrd="0" parTransId="{F919EE0D-8D71-4ED8-A882-6191CC6468BA}" sibTransId="{AABEAC9E-097D-4EB2-8497-BF4B98FA8BD5}"/>
    <dgm:cxn modelId="{F7958323-8215-114D-BB92-FCCCD916EE45}" type="presParOf" srcId="{772AFA8D-0F1A-451B-BB70-22DF51E9C4BC}" destId="{B6EACEF2-03CA-418B-98C3-D1E477FD5489}" srcOrd="0" destOrd="0" presId="urn:microsoft.com/office/officeart/2005/8/layout/matrix2"/>
    <dgm:cxn modelId="{762E5EB8-B976-6A41-8236-89978784F06B}" type="presParOf" srcId="{772AFA8D-0F1A-451B-BB70-22DF51E9C4BC}" destId="{8ED69271-D624-400E-B40B-E5DFC2C62002}" srcOrd="1" destOrd="0" presId="urn:microsoft.com/office/officeart/2005/8/layout/matrix2"/>
    <dgm:cxn modelId="{1AFC1459-77B8-C349-8FC7-E5D127E325F3}" type="presParOf" srcId="{772AFA8D-0F1A-451B-BB70-22DF51E9C4BC}" destId="{B63DCADF-7595-471F-960B-2626E5AC8FD7}" srcOrd="2" destOrd="0" presId="urn:microsoft.com/office/officeart/2005/8/layout/matrix2"/>
    <dgm:cxn modelId="{B1B7DB4C-CC6C-1D45-9763-C7EAE930CEBA}" type="presParOf" srcId="{772AFA8D-0F1A-451B-BB70-22DF51E9C4BC}" destId="{608DA3D0-AEBF-4FBB-8D77-5CB4DEACBD47}" srcOrd="3" destOrd="0" presId="urn:microsoft.com/office/officeart/2005/8/layout/matrix2"/>
    <dgm:cxn modelId="{DEF16B81-8E30-7246-8977-1614BCA52905}" type="presParOf" srcId="{772AFA8D-0F1A-451B-BB70-22DF51E9C4BC}" destId="{38E17F9B-04F5-4565-B85F-A2C76739B36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ACEF2-03CA-418B-98C3-D1E477FD5489}">
      <dsp:nvSpPr>
        <dsp:cNvPr id="0" name=""/>
        <dsp:cNvSpPr/>
      </dsp:nvSpPr>
      <dsp:spPr>
        <a:xfrm>
          <a:off x="659904" y="0"/>
          <a:ext cx="3168351" cy="3168351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69271-D624-400E-B40B-E5DFC2C62002}">
      <dsp:nvSpPr>
        <dsp:cNvPr id="0" name=""/>
        <dsp:cNvSpPr/>
      </dsp:nvSpPr>
      <dsp:spPr>
        <a:xfrm>
          <a:off x="865846" y="205942"/>
          <a:ext cx="1267340" cy="12673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baseline="0" dirty="0" smtClean="0"/>
            <a:t>ASPECTOS GENERALES</a:t>
          </a:r>
          <a:endParaRPr lang="ca-ES" sz="1600" b="1" kern="1200" baseline="0" dirty="0"/>
        </a:p>
      </dsp:txBody>
      <dsp:txXfrm>
        <a:off x="927712" y="267808"/>
        <a:ext cx="1143608" cy="1143608"/>
      </dsp:txXfrm>
    </dsp:sp>
    <dsp:sp modelId="{B63DCADF-7595-471F-960B-2626E5AC8FD7}">
      <dsp:nvSpPr>
        <dsp:cNvPr id="0" name=""/>
        <dsp:cNvSpPr/>
      </dsp:nvSpPr>
      <dsp:spPr>
        <a:xfrm>
          <a:off x="2354972" y="205942"/>
          <a:ext cx="1267340" cy="12673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baseline="0" dirty="0" smtClean="0"/>
            <a:t>ENFOQUE</a:t>
          </a:r>
          <a:endParaRPr lang="ca-ES" sz="1600" b="1" kern="1200" baseline="0" dirty="0"/>
        </a:p>
      </dsp:txBody>
      <dsp:txXfrm>
        <a:off x="2416838" y="267808"/>
        <a:ext cx="1143608" cy="1143608"/>
      </dsp:txXfrm>
    </dsp:sp>
    <dsp:sp modelId="{608DA3D0-AEBF-4FBB-8D77-5CB4DEACBD47}">
      <dsp:nvSpPr>
        <dsp:cNvPr id="0" name=""/>
        <dsp:cNvSpPr/>
      </dsp:nvSpPr>
      <dsp:spPr>
        <a:xfrm>
          <a:off x="865846" y="1695068"/>
          <a:ext cx="1267340" cy="12673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baseline="0" smtClean="0"/>
            <a:t>ESCENARIO</a:t>
          </a:r>
          <a:endParaRPr lang="ca-ES" sz="1600" b="1" kern="1200" baseline="0" dirty="0"/>
        </a:p>
      </dsp:txBody>
      <dsp:txXfrm>
        <a:off x="927712" y="1756934"/>
        <a:ext cx="1143608" cy="1143608"/>
      </dsp:txXfrm>
    </dsp:sp>
    <dsp:sp modelId="{38E17F9B-04F5-4565-B85F-A2C76739B366}">
      <dsp:nvSpPr>
        <dsp:cNvPr id="0" name=""/>
        <dsp:cNvSpPr/>
      </dsp:nvSpPr>
      <dsp:spPr>
        <a:xfrm>
          <a:off x="2354972" y="1695068"/>
          <a:ext cx="1267340" cy="12673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baseline="0" smtClean="0"/>
            <a:t>GUIÓN</a:t>
          </a:r>
          <a:endParaRPr lang="ca-ES" sz="1600" b="1" kern="1200" baseline="0" dirty="0"/>
        </a:p>
      </dsp:txBody>
      <dsp:txXfrm>
        <a:off x="2416838" y="1756934"/>
        <a:ext cx="1143608" cy="1143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5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45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t" anchorCtr="0" compatLnSpc="1">
            <a:prstTxWarp prst="textNoShape">
              <a:avLst/>
            </a:prstTxWarp>
          </a:bodyPr>
          <a:lstStyle>
            <a:lvl1pPr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11" y="0"/>
            <a:ext cx="2946144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t" anchorCtr="0" compatLnSpc="1">
            <a:prstTxWarp prst="textNoShape">
              <a:avLst/>
            </a:prstTxWarp>
          </a:bodyPr>
          <a:lstStyle>
            <a:lvl1pPr algn="r"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7125"/>
            <a:ext cx="2946145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b" anchorCtr="0" compatLnSpc="1">
            <a:prstTxWarp prst="textNoShape">
              <a:avLst/>
            </a:prstTxWarp>
          </a:bodyPr>
          <a:lstStyle>
            <a:lvl1pPr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11" y="9427125"/>
            <a:ext cx="2946144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b" anchorCtr="0" compatLnSpc="1">
            <a:prstTxWarp prst="textNoShape">
              <a:avLst/>
            </a:prstTxWarp>
          </a:bodyPr>
          <a:lstStyle>
            <a:lvl1pPr algn="r"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ACCF9A17-DA7B-4FBC-93D2-346538999F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85" y="14547"/>
            <a:ext cx="1164970" cy="108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1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45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t" anchorCtr="0" compatLnSpc="1">
            <a:prstTxWarp prst="textNoShape">
              <a:avLst/>
            </a:prstTxWarp>
          </a:bodyPr>
          <a:lstStyle>
            <a:lvl1pPr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911" y="0"/>
            <a:ext cx="2946144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t" anchorCtr="0" compatLnSpc="1">
            <a:prstTxWarp prst="textNoShape">
              <a:avLst/>
            </a:prstTxWarp>
          </a:bodyPr>
          <a:lstStyle>
            <a:lvl1pPr algn="r"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54" y="4716744"/>
            <a:ext cx="5437168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7125"/>
            <a:ext cx="2946145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b" anchorCtr="0" compatLnSpc="1">
            <a:prstTxWarp prst="textNoShape">
              <a:avLst/>
            </a:prstTxWarp>
          </a:bodyPr>
          <a:lstStyle>
            <a:lvl1pPr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11" y="9427125"/>
            <a:ext cx="2946144" cy="49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0" tIns="47019" rIns="94040" bIns="47019" numCol="1" anchor="b" anchorCtr="0" compatLnSpc="1">
            <a:prstTxWarp prst="textNoShape">
              <a:avLst/>
            </a:prstTxWarp>
          </a:bodyPr>
          <a:lstStyle>
            <a:lvl1pPr algn="r" defTabSz="938927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907B7EDE-05C5-4310-A65C-66E3A3B8B7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7862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9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9859" indent="-288407" defTabSz="9389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3630" indent="-230726" defTabSz="9389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5082" indent="-230726" defTabSz="9389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76534" indent="-230726" defTabSz="93892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37986" indent="-230726" defTabSz="9389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99438" indent="-230726" defTabSz="9389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0890" indent="-230726" defTabSz="9389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2342" indent="-230726" defTabSz="9389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ACBA5A-4F98-4C01-BD27-1D1F8E73FD05}" type="slidenum">
              <a:rPr lang="en-GB" altLang="es-ES" sz="1300"/>
              <a:pPr eaLnBrk="1" hangingPunct="1">
                <a:spcBef>
                  <a:spcPct val="0"/>
                </a:spcBef>
              </a:pPr>
              <a:t>1</a:t>
            </a:fld>
            <a:endParaRPr lang="en-GB" altLang="es-ES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 smtClean="0"/>
          </a:p>
        </p:txBody>
      </p:sp>
    </p:spTree>
    <p:extLst>
      <p:ext uri="{BB962C8B-B14F-4D97-AF65-F5344CB8AC3E}">
        <p14:creationId xmlns:p14="http://schemas.microsoft.com/office/powerpoint/2010/main" val="3181687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E91A6-C49B-4484-A3E6-C5CC4A560D0D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74125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B7EDE-05C5-4310-A65C-66E3A3B8B7D7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66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Predecir: si se levanta y marcha. Se toma una</a:t>
            </a:r>
            <a:r>
              <a:rPr lang="es-ES_tradnl" baseline="0" noProof="0" dirty="0" smtClean="0"/>
              <a:t> pastilla del cajón. Nos esta grabando.....</a:t>
            </a:r>
            <a:endParaRPr lang="es-ES_tradnl" noProof="0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B7EDE-05C5-4310-A65C-66E3A3B8B7D7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5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B7EDE-05C5-4310-A65C-66E3A3B8B7D7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116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B7EDE-05C5-4310-A65C-66E3A3B8B7D7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20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 descr="Cover 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45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86801" y="6356350"/>
            <a:ext cx="457200" cy="365125"/>
          </a:xfrm>
        </p:spPr>
        <p:txBody>
          <a:bodyPr/>
          <a:lstStyle/>
          <a:p>
            <a:pPr algn="ctr"/>
            <a:fld id="{67C7D47D-A4A0-5243-B325-E0B5B446B580}" type="slidenum">
              <a:rPr lang="en-US" sz="1400" smtClean="0">
                <a:solidFill>
                  <a:schemeClr val="bg1"/>
                </a:solidFill>
                <a:latin typeface="Zurich Blk BT Black"/>
                <a:cs typeface="Zurich Blk BT Black"/>
              </a:rPr>
              <a:pPr algn="ctr"/>
              <a:t>‹#›</a:t>
            </a:fld>
            <a:endParaRPr lang="en-US" sz="1600" dirty="0">
              <a:solidFill>
                <a:schemeClr val="bg1"/>
              </a:solidFill>
              <a:latin typeface="Zurich Blk BT Black"/>
              <a:cs typeface="Zurich Blk BT Black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63006" y="274638"/>
            <a:ext cx="7472365" cy="754473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algn="l"/>
            <a:r>
              <a:rPr lang="es-ES" smtClean="0">
                <a:solidFill>
                  <a:srgbClr val="212944"/>
                </a:solidFill>
                <a:latin typeface="Adobe Garamond Pro Sb"/>
              </a:rPr>
              <a:t>Haga clic para modificar el estilo de título del patrón</a:t>
            </a:r>
            <a:endParaRPr lang="en-US" dirty="0">
              <a:solidFill>
                <a:srgbClr val="212944"/>
              </a:solidFill>
              <a:latin typeface="Adobe Garamond Pro Sb"/>
              <a:cs typeface="Adobe Garamond Pro Sb"/>
            </a:endParaRPr>
          </a:p>
        </p:txBody>
      </p:sp>
    </p:spTree>
    <p:extLst>
      <p:ext uri="{BB962C8B-B14F-4D97-AF65-F5344CB8AC3E}">
        <p14:creationId xmlns:p14="http://schemas.microsoft.com/office/powerpoint/2010/main" val="402802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524000"/>
            <a:ext cx="7953375" cy="4467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86801" y="6356350"/>
            <a:ext cx="457200" cy="365125"/>
          </a:xfrm>
        </p:spPr>
        <p:txBody>
          <a:bodyPr/>
          <a:lstStyle/>
          <a:p>
            <a:pPr algn="ctr"/>
            <a:fld id="{67C7D47D-A4A0-5243-B325-E0B5B446B580}" type="slidenum">
              <a:rPr lang="en-US" sz="1400" smtClean="0">
                <a:solidFill>
                  <a:schemeClr val="bg1"/>
                </a:solidFill>
                <a:latin typeface="Zurich Blk BT Black"/>
                <a:cs typeface="Zurich Blk BT Black"/>
              </a:rPr>
              <a:pPr algn="ctr"/>
              <a:t>‹#›</a:t>
            </a:fld>
            <a:endParaRPr lang="en-US" sz="1600" dirty="0">
              <a:solidFill>
                <a:schemeClr val="bg1"/>
              </a:solidFill>
              <a:latin typeface="Zurich Blk BT Black"/>
              <a:cs typeface="Zurich Blk BT Black"/>
            </a:endParaRPr>
          </a:p>
        </p:txBody>
      </p:sp>
    </p:spTree>
    <p:extLst>
      <p:ext uri="{BB962C8B-B14F-4D97-AF65-F5344CB8AC3E}">
        <p14:creationId xmlns:p14="http://schemas.microsoft.com/office/powerpoint/2010/main" val="4233808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850" y="0"/>
            <a:ext cx="8496300" cy="12684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gráfico 2"/>
          <p:cNvSpPr>
            <a:spLocks noGrp="1"/>
          </p:cNvSpPr>
          <p:nvPr>
            <p:ph type="chart" idx="1"/>
          </p:nvPr>
        </p:nvSpPr>
        <p:spPr>
          <a:xfrm>
            <a:off x="323850" y="1557338"/>
            <a:ext cx="8496300" cy="460851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 gráfico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599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Placeholder"/>
          <p:cNvSpPr>
            <a:spLocks noGrp="1" noChangeArrowheads="1"/>
          </p:cNvSpPr>
          <p:nvPr>
            <p:ph type="ctrTitle" sz="quarter"/>
          </p:nvPr>
        </p:nvSpPr>
        <p:spPr>
          <a:xfrm>
            <a:off x="360363" y="2160588"/>
            <a:ext cx="8423275" cy="43370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80" name="Text Placeholder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0"/>
            <a:ext cx="1588" cy="1588"/>
          </a:xfrm>
          <a:prstGeom prst="rect">
            <a:avLst/>
          </a:prstGeom>
        </p:spPr>
        <p:txBody>
          <a:bodyPr wrap="none"/>
          <a:lstStyle>
            <a:lvl1pPr marL="0" indent="0" algn="ctr">
              <a:buFontTx/>
              <a:buNone/>
              <a:defRPr/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0477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143986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60363" y="2160588"/>
            <a:ext cx="8423275" cy="4337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1302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CC355F93-75FF-4C65-BE08-C376FCD7CBD4}" type="datetime1">
              <a:rPr lang="ca-ES" smtClean="0"/>
              <a:t>22/6/16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La entrevista como fuente de información: Preparación técnica y logística. Técnicas y errores</a:t>
            </a:r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‹#›</a:t>
            </a:fld>
            <a:endParaRPr lang="ca-ES"/>
          </a:p>
        </p:txBody>
      </p:sp>
      <p:sp>
        <p:nvSpPr>
          <p:cNvPr id="8" name="Contenidor de contingut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0128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524000"/>
            <a:ext cx="7953375" cy="4467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86801" y="6356350"/>
            <a:ext cx="457200" cy="365125"/>
          </a:xfrm>
        </p:spPr>
        <p:txBody>
          <a:bodyPr/>
          <a:lstStyle/>
          <a:p>
            <a:pPr algn="ctr"/>
            <a:fld id="{67C7D47D-A4A0-5243-B325-E0B5B446B580}" type="slidenum">
              <a:rPr lang="en-US" sz="1400" smtClean="0">
                <a:solidFill>
                  <a:prstClr val="white"/>
                </a:solidFill>
                <a:latin typeface="Zurich Blk BT Black"/>
                <a:cs typeface="Zurich Blk BT Black"/>
              </a:rPr>
              <a:pPr algn="ctr"/>
              <a:t>‹#›</a:t>
            </a:fld>
            <a:endParaRPr lang="en-US" sz="1600" dirty="0">
              <a:solidFill>
                <a:prstClr val="white"/>
              </a:solidFill>
              <a:latin typeface="Zurich Blk BT Black"/>
              <a:cs typeface="Zurich Blk BT Black"/>
            </a:endParaRPr>
          </a:p>
        </p:txBody>
      </p:sp>
      <p:pic>
        <p:nvPicPr>
          <p:cNvPr id="4" name="Imagen 3" descr="Macintosh HD:Users:josegarciamedina:Desktop:chapter-header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1399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199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524000"/>
            <a:ext cx="7953375" cy="4467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86801" y="6356350"/>
            <a:ext cx="457200" cy="365125"/>
          </a:xfrm>
        </p:spPr>
        <p:txBody>
          <a:bodyPr/>
          <a:lstStyle/>
          <a:p>
            <a:pPr algn="ctr"/>
            <a:fld id="{67C7D47D-A4A0-5243-B325-E0B5B446B580}" type="slidenum">
              <a:rPr lang="en-US" sz="1400" smtClean="0">
                <a:solidFill>
                  <a:prstClr val="white"/>
                </a:solidFill>
                <a:latin typeface="Zurich Blk BT Black"/>
                <a:cs typeface="Zurich Blk BT Black"/>
              </a:rPr>
              <a:pPr algn="ctr"/>
              <a:t>‹#›</a:t>
            </a:fld>
            <a:endParaRPr lang="en-US" sz="1600" dirty="0">
              <a:solidFill>
                <a:prstClr val="white"/>
              </a:solidFill>
              <a:latin typeface="Zurich Blk BT Black"/>
              <a:cs typeface="Zurich Blk BT Black"/>
            </a:endParaRPr>
          </a:p>
        </p:txBody>
      </p:sp>
    </p:spTree>
    <p:extLst>
      <p:ext uri="{BB962C8B-B14F-4D97-AF65-F5344CB8AC3E}">
        <p14:creationId xmlns:p14="http://schemas.microsoft.com/office/powerpoint/2010/main" val="1824064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949"/>
            <a:ext cx="457200" cy="6857998"/>
          </a:xfrm>
          <a:prstGeom prst="rect">
            <a:avLst/>
          </a:prstGeom>
          <a:gradFill flip="none" rotWithShape="1">
            <a:gsLst>
              <a:gs pos="0">
                <a:srgbClr val="72B1C8">
                  <a:alpha val="25000"/>
                </a:srgbClr>
              </a:gs>
              <a:gs pos="100000">
                <a:srgbClr val="72B1C8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686800" y="-950"/>
            <a:ext cx="457200" cy="6858950"/>
          </a:xfrm>
          <a:prstGeom prst="rect">
            <a:avLst/>
          </a:prstGeom>
          <a:gradFill flip="none" rotWithShape="1">
            <a:gsLst>
              <a:gs pos="0">
                <a:srgbClr val="72B1C8">
                  <a:alpha val="25000"/>
                </a:srgbClr>
              </a:gs>
              <a:gs pos="100000">
                <a:srgbClr val="72B1C8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686801" y="6356350"/>
            <a:ext cx="457200" cy="365125"/>
          </a:xfrm>
          <a:prstGeom prst="rect">
            <a:avLst/>
          </a:prstGeom>
        </p:spPr>
        <p:txBody>
          <a:bodyPr/>
          <a:lstStyle/>
          <a:p>
            <a:pPr algn="ctr"/>
            <a:fld id="{67C7D47D-A4A0-5243-B325-E0B5B446B580}" type="slidenum">
              <a:rPr lang="en-US" sz="1400" smtClean="0">
                <a:solidFill>
                  <a:schemeClr val="bg1"/>
                </a:solidFill>
                <a:latin typeface="Zurich Blk BT Black"/>
                <a:cs typeface="Zurich Blk BT Black"/>
              </a:rPr>
              <a:pPr algn="ctr"/>
              <a:t>‹#›</a:t>
            </a:fld>
            <a:endParaRPr lang="en-US" sz="1600" dirty="0">
              <a:solidFill>
                <a:schemeClr val="bg1"/>
              </a:solidFill>
              <a:latin typeface="Zurich Blk BT Black"/>
              <a:cs typeface="Zurich Blk BT Black"/>
            </a:endParaRPr>
          </a:p>
        </p:txBody>
      </p:sp>
    </p:spTree>
    <p:extLst>
      <p:ext uri="{BB962C8B-B14F-4D97-AF65-F5344CB8AC3E}">
        <p14:creationId xmlns:p14="http://schemas.microsoft.com/office/powerpoint/2010/main" val="272085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3" r:id="rId1"/>
    <p:sldLayoutId id="2147484964" r:id="rId2"/>
    <p:sldLayoutId id="2147484965" r:id="rId3"/>
    <p:sldLayoutId id="2147484966" r:id="rId4"/>
    <p:sldLayoutId id="2147484967" r:id="rId5"/>
    <p:sldLayoutId id="2147484969" r:id="rId6"/>
    <p:sldLayoutId id="2147484973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949"/>
            <a:ext cx="457200" cy="6857998"/>
          </a:xfrm>
          <a:prstGeom prst="rect">
            <a:avLst/>
          </a:prstGeom>
          <a:gradFill flip="none" rotWithShape="1">
            <a:gsLst>
              <a:gs pos="0">
                <a:srgbClr val="72B1C8">
                  <a:alpha val="25000"/>
                </a:srgbClr>
              </a:gs>
              <a:gs pos="100000">
                <a:srgbClr val="72B1C8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86800" y="-950"/>
            <a:ext cx="457200" cy="6858950"/>
          </a:xfrm>
          <a:prstGeom prst="rect">
            <a:avLst/>
          </a:prstGeom>
          <a:gradFill flip="none" rotWithShape="1">
            <a:gsLst>
              <a:gs pos="0">
                <a:srgbClr val="72B1C8">
                  <a:alpha val="25000"/>
                </a:srgbClr>
              </a:gs>
              <a:gs pos="100000">
                <a:srgbClr val="72B1C8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686801" y="6356350"/>
            <a:ext cx="457200" cy="365125"/>
          </a:xfrm>
          <a:prstGeom prst="rect">
            <a:avLst/>
          </a:prstGeom>
        </p:spPr>
        <p:txBody>
          <a:bodyPr/>
          <a:lstStyle/>
          <a:p>
            <a:pPr algn="ctr"/>
            <a:fld id="{67C7D47D-A4A0-5243-B325-E0B5B446B580}" type="slidenum">
              <a:rPr lang="en-US" sz="1400" smtClean="0">
                <a:solidFill>
                  <a:prstClr val="white"/>
                </a:solidFill>
                <a:latin typeface="Zurich Blk BT Black"/>
                <a:cs typeface="Zurich Blk BT Black"/>
              </a:rPr>
              <a:pPr algn="ctr"/>
              <a:t>‹#›</a:t>
            </a:fld>
            <a:endParaRPr lang="en-US" sz="1600" dirty="0">
              <a:solidFill>
                <a:prstClr val="white"/>
              </a:solidFill>
              <a:latin typeface="Zurich Blk BT Black"/>
              <a:cs typeface="Zurich Blk BT Black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0" y="0"/>
            <a:ext cx="9150618" cy="6872814"/>
            <a:chOff x="0" y="0"/>
            <a:chExt cx="9150618" cy="6872814"/>
          </a:xfrm>
        </p:grpSpPr>
        <p:pic>
          <p:nvPicPr>
            <p:cNvPr id="6" name="Content Placeholder 3" descr="Cover Slid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50618" cy="6872814"/>
            </a:xfrm>
            <a:prstGeom prst="rect">
              <a:avLst/>
            </a:prstGeom>
            <a:solidFill>
              <a:srgbClr val="85AEB9"/>
            </a:solidFill>
          </p:spPr>
        </p:pic>
        <p:sp>
          <p:nvSpPr>
            <p:cNvPr id="7" name="CuadroTexto 6"/>
            <p:cNvSpPr txBox="1"/>
            <p:nvPr/>
          </p:nvSpPr>
          <p:spPr>
            <a:xfrm>
              <a:off x="1630456" y="460706"/>
              <a:ext cx="6764594" cy="823762"/>
            </a:xfrm>
            <a:prstGeom prst="rect">
              <a:avLst/>
            </a:prstGeom>
            <a:solidFill>
              <a:srgbClr val="212944"/>
            </a:solidFill>
          </p:spPr>
          <p:txBody>
            <a:bodyPr wrap="square" rtlCol="0">
              <a:spAutoFit/>
            </a:bodyPr>
            <a:lstStyle/>
            <a:p>
              <a:endParaRPr lang="es-ES" dirty="0">
                <a:solidFill>
                  <a:prstClr val="black"/>
                </a:solidFill>
              </a:endParaRP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940683" y="230870"/>
              <a:ext cx="66921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b="1" dirty="0" smtClean="0">
                  <a:solidFill>
                    <a:prstClr val="white"/>
                  </a:solidFill>
                </a:rPr>
                <a:t>FUNDAMENTOS DE LA INVESTIGACIÓN DEL FRAUDE</a:t>
              </a:r>
              <a:endParaRPr lang="es-ES" sz="2800" b="1" dirty="0">
                <a:solidFill>
                  <a:prstClr val="white"/>
                </a:solidFill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" y="1414812"/>
              <a:ext cx="9144000" cy="4644043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" y="1414813"/>
              <a:ext cx="5602014" cy="5443188"/>
            </a:xfrm>
            <a:prstGeom prst="rect">
              <a:avLst/>
            </a:prstGeom>
          </p:spPr>
        </p:pic>
      </p:grpSp>
      <p:pic>
        <p:nvPicPr>
          <p:cNvPr id="13" name="Imagen 12" descr="Macintosh HD:Users:josegarciamedina:Desktop:chapter-header3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14148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360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1" r:id="rId1"/>
    <p:sldLayoutId id="2147484972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herrero\Desktop\nuevo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4700"/>
            <a:ext cx="4352926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642482" y="2745672"/>
            <a:ext cx="4251521" cy="2195496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" sz="3200" b="1" dirty="0" smtClean="0">
                <a:solidFill>
                  <a:srgbClr val="4F2D7F"/>
                </a:solidFill>
                <a:latin typeface="Garamond" pitchFamily="18" charset="0"/>
              </a:rPr>
              <a:t>La investigación en el marco de la responsabilidad penal corporativa</a:t>
            </a:r>
            <a:r>
              <a:rPr lang="es-ES" sz="3200" b="1" dirty="0">
                <a:solidFill>
                  <a:srgbClr val="4F2D7F"/>
                </a:solidFill>
                <a:latin typeface="Garamond" pitchFamily="18" charset="0"/>
              </a:rPr>
              <a:t>	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588224" y="6165304"/>
            <a:ext cx="2204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i="1" dirty="0" smtClean="0"/>
              <a:t>25 de febrero de 2016</a:t>
            </a:r>
            <a:endParaRPr lang="es-ES" sz="1600" i="1" dirty="0"/>
          </a:p>
        </p:txBody>
      </p:sp>
      <p:grpSp>
        <p:nvGrpSpPr>
          <p:cNvPr id="5" name="Grupo 4"/>
          <p:cNvGrpSpPr/>
          <p:nvPr/>
        </p:nvGrpSpPr>
        <p:grpSpPr>
          <a:xfrm>
            <a:off x="0" y="0"/>
            <a:ext cx="9150618" cy="6872814"/>
            <a:chOff x="0" y="0"/>
            <a:chExt cx="9150618" cy="6872814"/>
          </a:xfrm>
        </p:grpSpPr>
        <p:pic>
          <p:nvPicPr>
            <p:cNvPr id="6" name="Content Placeholder 3" descr="Cover Slid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50618" cy="6872814"/>
            </a:xfrm>
            <a:prstGeom prst="rect">
              <a:avLst/>
            </a:prstGeom>
            <a:solidFill>
              <a:srgbClr val="85AEB9"/>
            </a:solidFill>
          </p:spPr>
        </p:pic>
        <p:sp>
          <p:nvSpPr>
            <p:cNvPr id="7" name="CuadroTexto 6"/>
            <p:cNvSpPr txBox="1"/>
            <p:nvPr/>
          </p:nvSpPr>
          <p:spPr>
            <a:xfrm>
              <a:off x="1630456" y="460706"/>
              <a:ext cx="6764594" cy="823762"/>
            </a:xfrm>
            <a:prstGeom prst="rect">
              <a:avLst/>
            </a:prstGeom>
            <a:solidFill>
              <a:srgbClr val="212944"/>
            </a:solidFill>
          </p:spPr>
          <p:txBody>
            <a:bodyPr wrap="square" rtlCol="0">
              <a:spAutoFit/>
            </a:bodyPr>
            <a:lstStyle/>
            <a:p>
              <a:endParaRPr lang="es-ES" dirty="0">
                <a:solidFill>
                  <a:prstClr val="black"/>
                </a:solidFill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940683" y="230870"/>
              <a:ext cx="66921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b="1" dirty="0" smtClean="0">
                  <a:solidFill>
                    <a:prstClr val="white"/>
                  </a:solidFill>
                </a:rPr>
                <a:t>FUNDAMENTOS DE LA INVESTIGACIÓN DEL FRAUDE</a:t>
              </a:r>
              <a:endParaRPr lang="es-ES" sz="2800" b="1" dirty="0">
                <a:solidFill>
                  <a:prstClr val="white"/>
                </a:solidFill>
              </a:endParaRPr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" y="1414812"/>
              <a:ext cx="9144000" cy="4644043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" y="1414813"/>
              <a:ext cx="5602014" cy="5443188"/>
            </a:xfrm>
            <a:prstGeom prst="rect">
              <a:avLst/>
            </a:prstGeom>
          </p:spPr>
        </p:pic>
      </p:grpSp>
      <p:pic>
        <p:nvPicPr>
          <p:cNvPr id="11" name="Imagen 10" descr="Macintosh HD:Users:josegarciamedina:Desktop:chapter-header3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13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1259632" y="2492896"/>
            <a:ext cx="7135418" cy="260067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s-ES" sz="3200" b="1" dirty="0" smtClean="0">
              <a:latin typeface="Garamond" pitchFamily="18" charset="0"/>
            </a:endParaRPr>
          </a:p>
        </p:txBody>
      </p:sp>
      <p:sp>
        <p:nvSpPr>
          <p:cNvPr id="13" name="Títol 1"/>
          <p:cNvSpPr txBox="1">
            <a:spLocks/>
          </p:cNvSpPr>
          <p:nvPr/>
        </p:nvSpPr>
        <p:spPr>
          <a:xfrm>
            <a:off x="539552" y="2708920"/>
            <a:ext cx="8136904" cy="21678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 </a:t>
            </a:r>
            <a:r>
              <a:rPr lang="es-ES" sz="3600" dirty="0" smtClean="0"/>
              <a:t>La entrevista como fuente de información</a:t>
            </a:r>
            <a:br>
              <a:rPr lang="es-ES" sz="3600" dirty="0" smtClean="0"/>
            </a:br>
            <a:r>
              <a:rPr lang="es-ES" sz="3600" dirty="0" smtClean="0"/>
              <a:t>  en investigaciones internas.</a:t>
            </a:r>
            <a:endParaRPr lang="ca-ES" sz="3600" dirty="0"/>
          </a:p>
        </p:txBody>
      </p:sp>
      <p:sp>
        <p:nvSpPr>
          <p:cNvPr id="14" name="Subtítol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/>
          <a:p>
            <a:r>
              <a:rPr lang="es-ES" sz="2400" b="1" dirty="0">
                <a:solidFill>
                  <a:schemeClr val="tx1"/>
                </a:solidFill>
              </a:rPr>
              <a:t>Preparación técnica y logística. Técnicas y errores</a:t>
            </a:r>
            <a:endParaRPr lang="ca-E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7504" y="2492896"/>
            <a:ext cx="2549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+mj-lt"/>
              </a:rPr>
              <a:t>20-21 de Junio 2016</a:t>
            </a:r>
            <a:endParaRPr lang="es-E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56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Agenda</a:t>
            </a: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Presentación</a:t>
            </a:r>
          </a:p>
          <a:p>
            <a:r>
              <a:rPr lang="es-ES_tradnl" dirty="0" smtClean="0"/>
              <a:t>Introducción</a:t>
            </a:r>
          </a:p>
          <a:p>
            <a:r>
              <a:rPr lang="es-ES_tradnl" dirty="0" smtClean="0"/>
              <a:t>Preparación técnica y logística</a:t>
            </a:r>
          </a:p>
          <a:p>
            <a:r>
              <a:rPr lang="es-ES_tradnl" dirty="0" smtClean="0"/>
              <a:t>Errores</a:t>
            </a:r>
          </a:p>
          <a:p>
            <a:r>
              <a:rPr lang="es-ES_tradnl" dirty="0" smtClean="0"/>
              <a:t>Preguntas</a:t>
            </a:r>
            <a:endParaRPr lang="es-ES_tradnl" dirty="0"/>
          </a:p>
        </p:txBody>
      </p:sp>
      <p:sp>
        <p:nvSpPr>
          <p:cNvPr id="7" name="Contenidor de peu de pàgina 6"/>
          <p:cNvSpPr>
            <a:spLocks noGrp="1"/>
          </p:cNvSpPr>
          <p:nvPr>
            <p:ph type="ftr" sz="quarter" idx="11"/>
          </p:nvPr>
        </p:nvSpPr>
        <p:spPr>
          <a:xfrm>
            <a:off x="971600" y="6356350"/>
            <a:ext cx="7560840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8" name="Conteni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2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13000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Presentación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899592" y="6381328"/>
            <a:ext cx="7488832" cy="365760"/>
          </a:xfrm>
        </p:spPr>
        <p:txBody>
          <a:bodyPr/>
          <a:lstStyle/>
          <a:p>
            <a:pPr algn="ctr"/>
            <a:r>
              <a:rPr lang="es-ES" sz="1200" dirty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3</a:t>
            </a:fld>
            <a:endParaRPr lang="ca-ES" dirty="0"/>
          </a:p>
        </p:txBody>
      </p:sp>
      <p:pic>
        <p:nvPicPr>
          <p:cNvPr id="8" name="Contenidor de contingut 7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56792"/>
            <a:ext cx="1008112" cy="1008112"/>
          </a:xfrm>
        </p:spPr>
      </p:pic>
      <p:sp>
        <p:nvSpPr>
          <p:cNvPr id="10" name="QuadreDeText 9"/>
          <p:cNvSpPr txBox="1"/>
          <p:nvPr/>
        </p:nvSpPr>
        <p:spPr>
          <a:xfrm>
            <a:off x="1547664" y="1124744"/>
            <a:ext cx="6120680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a-ES" dirty="0"/>
              <a:t>	</a:t>
            </a:r>
            <a:r>
              <a:rPr lang="ca-ES" dirty="0" smtClean="0"/>
              <a:t>	</a:t>
            </a:r>
          </a:p>
          <a:p>
            <a:r>
              <a:rPr lang="ca-ES" dirty="0"/>
              <a:t>	</a:t>
            </a:r>
            <a:r>
              <a:rPr lang="ca-ES" dirty="0" smtClean="0"/>
              <a:t>	Albert Salvador Lafuente</a:t>
            </a:r>
          </a:p>
          <a:p>
            <a:r>
              <a:rPr lang="ca-ES" dirty="0"/>
              <a:t>	</a:t>
            </a:r>
            <a:r>
              <a:rPr lang="ca-ES" dirty="0" smtClean="0"/>
              <a:t>	</a:t>
            </a:r>
            <a:r>
              <a:rPr lang="ca-ES" sz="1200" dirty="0" smtClean="0"/>
              <a:t>Auditor Interno</a:t>
            </a:r>
          </a:p>
          <a:p>
            <a:r>
              <a:rPr lang="ca-ES" sz="1200" dirty="0" smtClean="0"/>
              <a:t>		</a:t>
            </a:r>
            <a:r>
              <a:rPr lang="ca-ES" sz="1200" dirty="0" err="1" smtClean="0"/>
              <a:t>Jefe</a:t>
            </a:r>
            <a:r>
              <a:rPr lang="ca-ES" sz="1200" dirty="0" smtClean="0"/>
              <a:t> de equipo especialista en</a:t>
            </a:r>
          </a:p>
          <a:p>
            <a:r>
              <a:rPr lang="ca-ES" sz="1200" dirty="0"/>
              <a:t>	</a:t>
            </a:r>
            <a:r>
              <a:rPr lang="ca-ES" sz="1200" dirty="0" smtClean="0"/>
              <a:t>	</a:t>
            </a:r>
            <a:r>
              <a:rPr lang="ca-ES" sz="1200" dirty="0" err="1" smtClean="0"/>
              <a:t>Fraude</a:t>
            </a:r>
            <a:r>
              <a:rPr lang="ca-ES" sz="1200" dirty="0" smtClean="0"/>
              <a:t> Interno, PBC y </a:t>
            </a:r>
            <a:r>
              <a:rPr lang="ca-ES" sz="1200" dirty="0" err="1" smtClean="0"/>
              <a:t>Forensic</a:t>
            </a:r>
            <a:endParaRPr lang="ca-ES" sz="1200" dirty="0" smtClean="0"/>
          </a:p>
          <a:p>
            <a:r>
              <a:rPr lang="ca-ES" sz="1200" dirty="0"/>
              <a:t>	</a:t>
            </a:r>
            <a:r>
              <a:rPr lang="ca-ES" sz="1200" dirty="0" smtClean="0"/>
              <a:t>	</a:t>
            </a:r>
            <a:r>
              <a:rPr lang="ca-ES" sz="1200" dirty="0" err="1" smtClean="0"/>
              <a:t>Telef</a:t>
            </a:r>
            <a:r>
              <a:rPr lang="ca-ES" sz="1200" dirty="0" smtClean="0"/>
              <a:t>. 93 484 5033</a:t>
            </a:r>
          </a:p>
          <a:p>
            <a:r>
              <a:rPr lang="ca-ES" sz="1200" dirty="0"/>
              <a:t>	</a:t>
            </a:r>
            <a:r>
              <a:rPr lang="ca-ES" sz="1200" dirty="0" smtClean="0"/>
              <a:t>	e-mail: albert.salvador@catalunyacaixa.com</a:t>
            </a:r>
          </a:p>
          <a:p>
            <a:pPr algn="ctr"/>
            <a:endParaRPr lang="ca-ES" dirty="0"/>
          </a:p>
        </p:txBody>
      </p:sp>
      <p:sp>
        <p:nvSpPr>
          <p:cNvPr id="11" name="QuadreDeText 10"/>
          <p:cNvSpPr txBox="1"/>
          <p:nvPr/>
        </p:nvSpPr>
        <p:spPr>
          <a:xfrm>
            <a:off x="723501" y="3429000"/>
            <a:ext cx="727280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+mn-lt"/>
              </a:rPr>
              <a:t>Licenciado en CC Económicas y Empresariales y Auditor Interno Certificado por el IIA (</a:t>
            </a:r>
            <a:r>
              <a:rPr lang="es-ES" sz="1400" dirty="0" err="1" smtClean="0">
                <a:latin typeface="+mn-lt"/>
              </a:rPr>
              <a:t>The</a:t>
            </a:r>
            <a:r>
              <a:rPr lang="es-ES" sz="1400" dirty="0" smtClean="0">
                <a:latin typeface="+mn-lt"/>
              </a:rPr>
              <a:t> </a:t>
            </a:r>
            <a:r>
              <a:rPr lang="es-ES" sz="1400" dirty="0" err="1" smtClean="0">
                <a:latin typeface="+mn-lt"/>
              </a:rPr>
              <a:t>Institute</a:t>
            </a:r>
            <a:r>
              <a:rPr lang="es-ES" sz="1400" dirty="0" smtClean="0">
                <a:latin typeface="+mn-lt"/>
              </a:rPr>
              <a:t> of </a:t>
            </a:r>
            <a:r>
              <a:rPr lang="es-ES" sz="1400" dirty="0" err="1" smtClean="0">
                <a:latin typeface="+mn-lt"/>
              </a:rPr>
              <a:t>Internal</a:t>
            </a:r>
            <a:r>
              <a:rPr lang="es-ES" sz="1400" dirty="0" smtClean="0">
                <a:latin typeface="+mn-lt"/>
              </a:rPr>
              <a:t> </a:t>
            </a:r>
            <a:r>
              <a:rPr lang="es-ES" sz="1400" dirty="0" err="1" smtClean="0">
                <a:latin typeface="+mn-lt"/>
              </a:rPr>
              <a:t>Auditors</a:t>
            </a:r>
            <a:r>
              <a:rPr lang="es-ES" sz="1400" dirty="0" smtClean="0">
                <a:latin typeface="+mn-lt"/>
              </a:rPr>
              <a:t>), especialista en Fraude Interno, </a:t>
            </a:r>
            <a:r>
              <a:rPr lang="es-ES" sz="1400" dirty="0" err="1" smtClean="0">
                <a:latin typeface="+mn-lt"/>
              </a:rPr>
              <a:t>Forensic</a:t>
            </a:r>
            <a:r>
              <a:rPr lang="es-ES" sz="1400" dirty="0" smtClean="0">
                <a:latin typeface="+mn-lt"/>
              </a:rPr>
              <a:t> y Prevención de Blanqueo de Capitales. </a:t>
            </a:r>
          </a:p>
          <a:p>
            <a:endParaRPr lang="es-ES" sz="1400" dirty="0" smtClean="0">
              <a:latin typeface="+mn-lt"/>
            </a:endParaRPr>
          </a:p>
          <a:p>
            <a:r>
              <a:rPr lang="es-ES" sz="1400" dirty="0" smtClean="0">
                <a:latin typeface="+mn-lt"/>
              </a:rPr>
              <a:t>Albert lleva más de 17 años de experiencia profesional en entidades financieras líderes en España. Colabora con diversas publicaciones digitales: </a:t>
            </a:r>
            <a:r>
              <a:rPr lang="es-ES" sz="1400" dirty="0" err="1" smtClean="0">
                <a:latin typeface="+mn-lt"/>
              </a:rPr>
              <a:t>Seguritecnia</a:t>
            </a:r>
            <a:r>
              <a:rPr lang="es-ES" sz="1400" dirty="0" smtClean="0">
                <a:latin typeface="+mn-lt"/>
              </a:rPr>
              <a:t>,  ACCID, </a:t>
            </a:r>
            <a:r>
              <a:rPr lang="es-ES" sz="1400" dirty="0" err="1" smtClean="0">
                <a:latin typeface="+mn-lt"/>
              </a:rPr>
              <a:t>Auditool</a:t>
            </a:r>
            <a:r>
              <a:rPr lang="es-ES" sz="1400" dirty="0" smtClean="0">
                <a:latin typeface="+mn-lt"/>
              </a:rPr>
              <a:t>,  </a:t>
            </a:r>
            <a:r>
              <a:rPr lang="es-ES" sz="1400" dirty="0" err="1" smtClean="0">
                <a:latin typeface="+mn-lt"/>
              </a:rPr>
              <a:t>Nahun</a:t>
            </a:r>
            <a:r>
              <a:rPr lang="es-ES" sz="1400" dirty="0" smtClean="0">
                <a:latin typeface="+mn-lt"/>
              </a:rPr>
              <a:t> </a:t>
            </a:r>
            <a:r>
              <a:rPr lang="es-ES" sz="1400" dirty="0" err="1" smtClean="0">
                <a:latin typeface="+mn-lt"/>
              </a:rPr>
              <a:t>Frett</a:t>
            </a:r>
            <a:r>
              <a:rPr lang="es-ES" sz="1400" dirty="0" smtClean="0">
                <a:latin typeface="+mn-lt"/>
              </a:rPr>
              <a:t>,  </a:t>
            </a:r>
            <a:r>
              <a:rPr lang="es-ES" sz="1400" dirty="0" err="1" smtClean="0">
                <a:latin typeface="+mn-lt"/>
              </a:rPr>
              <a:t>Captio</a:t>
            </a:r>
            <a:r>
              <a:rPr lang="es-ES" sz="1400" dirty="0" smtClean="0">
                <a:latin typeface="+mn-lt"/>
              </a:rPr>
              <a:t>, Nexo Gestión..), destacando su blog profesional de Fraude Interno, creado con el objetivo de compartir conocimientos e inquietudes relacionados con el fraude interno, tanto con profesionales de la auditoría interna como con cualquier empresario o directivo que no disponga de un departamento de auditoría interna en su organización.</a:t>
            </a:r>
          </a:p>
          <a:p>
            <a:endParaRPr lang="ca-ES" sz="1400" dirty="0"/>
          </a:p>
        </p:txBody>
      </p:sp>
      <p:pic>
        <p:nvPicPr>
          <p:cNvPr id="12" name="Imat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216" y="1645712"/>
            <a:ext cx="1080120" cy="101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3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Introducción</a:t>
            </a:r>
            <a:endParaRPr lang="es-ES_tradnl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899592" y="6309320"/>
            <a:ext cx="7632848" cy="365760"/>
          </a:xfrm>
        </p:spPr>
        <p:txBody>
          <a:bodyPr/>
          <a:lstStyle/>
          <a:p>
            <a:pPr algn="ctr"/>
            <a:r>
              <a:rPr lang="es-ES" sz="1200" dirty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4</a:t>
            </a:fld>
            <a:endParaRPr lang="ca-ES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>
          <a:xfrm>
            <a:off x="302840" y="1143000"/>
            <a:ext cx="8229600" cy="4937760"/>
          </a:xfrm>
        </p:spPr>
        <p:txBody>
          <a:bodyPr/>
          <a:lstStyle/>
          <a:p>
            <a:pPr marL="0" indent="0">
              <a:buNone/>
            </a:pPr>
            <a:r>
              <a:rPr lang="es-ES" sz="2400" b="1" dirty="0"/>
              <a:t>Objetivos del curso</a:t>
            </a:r>
          </a:p>
          <a:p>
            <a:endParaRPr lang="es-ES" sz="2400" dirty="0"/>
          </a:p>
          <a:p>
            <a:pPr marL="0" indent="0">
              <a:buNone/>
            </a:pPr>
            <a:r>
              <a:rPr lang="es-ES" sz="2400" dirty="0"/>
              <a:t>Los objetivos del presente curso son los siguientes: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 err="1" smtClean="0"/>
              <a:t>Enten</a:t>
            </a:r>
            <a:r>
              <a:rPr lang="ca-ES" sz="2400" dirty="0" smtClean="0"/>
              <a:t>der la preparación como la parte más importante de la entrevista.</a:t>
            </a:r>
            <a:endParaRPr lang="es-E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 smtClean="0"/>
              <a:t>Conocer</a:t>
            </a:r>
            <a:r>
              <a:rPr lang="ca-ES" sz="2400" dirty="0" smtClean="0"/>
              <a:t> las técnicas para la preparación de una entrevista.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a-ES" sz="2400" dirty="0" smtClean="0"/>
              <a:t>Conocer los errores más típicos.</a:t>
            </a:r>
            <a:endParaRPr lang="es-E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0" indent="0" algn="ctr">
              <a:buNone/>
            </a:pPr>
            <a:r>
              <a:rPr lang="es-ES" sz="2400" dirty="0" smtClean="0"/>
              <a:t>ES UNA GUÍA , NO UNA BIBLÍA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32133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Preparación técnica y logística</a:t>
            </a:r>
            <a:endParaRPr lang="es-ES_tradnl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1043608" y="6381328"/>
            <a:ext cx="7416824" cy="365760"/>
          </a:xfrm>
        </p:spPr>
        <p:txBody>
          <a:bodyPr/>
          <a:lstStyle/>
          <a:p>
            <a:pPr algn="ctr"/>
            <a:r>
              <a:rPr lang="es-ES" sz="1200" dirty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5</a:t>
            </a:fld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s-ES" sz="2400" dirty="0" smtClean="0"/>
              <a:t>La preparación es la base del éxito de la entrevista. Es una parte esencial de la entrevista</a:t>
            </a:r>
          </a:p>
          <a:p>
            <a:pPr lvl="0"/>
            <a:r>
              <a:rPr lang="es-ES" sz="2400" dirty="0" smtClean="0"/>
              <a:t>En esta fase de la entrevista, veremos una serie de pautas, técnicas y logísticas, que nos servirán de guía</a:t>
            </a:r>
            <a:r>
              <a:rPr lang="es-ES" sz="2000" dirty="0" smtClean="0"/>
              <a:t>.</a:t>
            </a:r>
          </a:p>
          <a:p>
            <a:pPr lvl="0"/>
            <a:endParaRPr lang="es-ES" dirty="0" smtClean="0"/>
          </a:p>
          <a:p>
            <a:pPr lvl="0"/>
            <a:endParaRPr lang="es-ES" dirty="0" smtClean="0"/>
          </a:p>
          <a:p>
            <a:pPr lvl="0"/>
            <a:endParaRPr lang="es-ES" dirty="0" smtClean="0"/>
          </a:p>
          <a:p>
            <a:pPr lvl="0"/>
            <a:endParaRPr lang="es-ES" dirty="0"/>
          </a:p>
          <a:p>
            <a:pPr lvl="0"/>
            <a:endParaRPr lang="es-ES" dirty="0" smtClean="0"/>
          </a:p>
          <a:p>
            <a:pPr lvl="0"/>
            <a:endParaRPr lang="ca-ES" dirty="0"/>
          </a:p>
          <a:p>
            <a:endParaRPr lang="ca-ES" dirty="0" smtClean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639594381"/>
              </p:ext>
            </p:extLst>
          </p:nvPr>
        </p:nvGraphicFramePr>
        <p:xfrm>
          <a:off x="2339752" y="2996952"/>
          <a:ext cx="448816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635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827584" y="6381328"/>
            <a:ext cx="7560840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6</a:t>
            </a:fld>
            <a:endParaRPr lang="ca-ES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937760"/>
          </a:xfrm>
        </p:spPr>
        <p:txBody>
          <a:bodyPr/>
          <a:lstStyle/>
          <a:p>
            <a:pPr marL="0" lvl="0" indent="0" algn="ctr">
              <a:buNone/>
            </a:pPr>
            <a:r>
              <a:rPr lang="es-ES" b="1" dirty="0" smtClean="0"/>
              <a:t>ASPECTOS GENERALES</a:t>
            </a:r>
            <a:r>
              <a:rPr lang="es-ES" dirty="0" smtClean="0"/>
              <a:t>:</a:t>
            </a:r>
          </a:p>
          <a:p>
            <a:pPr marL="0" lvl="0" indent="0" algn="ctr">
              <a:buNone/>
            </a:pPr>
            <a:endParaRPr lang="es-ES" dirty="0" smtClean="0"/>
          </a:p>
          <a:p>
            <a:pPr lvl="0"/>
            <a:r>
              <a:rPr lang="es-ES" sz="2400" dirty="0" smtClean="0"/>
              <a:t>No </a:t>
            </a:r>
            <a:r>
              <a:rPr lang="es-ES" sz="2400" dirty="0"/>
              <a:t>hay que mermar esfuerzos </a:t>
            </a:r>
            <a:r>
              <a:rPr lang="es-ES" sz="2400" dirty="0" smtClean="0"/>
              <a:t>en la preparación.</a:t>
            </a:r>
            <a:endParaRPr lang="es-ES" sz="2400" dirty="0"/>
          </a:p>
          <a:p>
            <a:pPr lvl="0"/>
            <a:r>
              <a:rPr lang="es-ES" sz="2400" dirty="0"/>
              <a:t>La investigación previa del delito debe ser amplia, documentada y cargada de evidencias.</a:t>
            </a:r>
          </a:p>
          <a:p>
            <a:r>
              <a:rPr lang="es-ES" sz="2400" dirty="0"/>
              <a:t>Se ha de proceder con absoluta discreción. El mejor escenario es aquel que ningún empleado es conocedor de la existencia de una investigación. El efecto sorpresa evitará posibles interferencias y actos que frustren nuestro objetivo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Factores favorables: Asertividad y </a:t>
            </a:r>
            <a:r>
              <a:rPr lang="es-ES" sz="2400" dirty="0" err="1" smtClean="0"/>
              <a:t>Empat</a:t>
            </a:r>
            <a:r>
              <a:rPr lang="ca-ES" sz="2400" dirty="0" smtClean="0"/>
              <a:t>ía.</a:t>
            </a:r>
            <a:endParaRPr lang="ca-ES" sz="2400" dirty="0"/>
          </a:p>
          <a:p>
            <a:endParaRPr lang="ca-ES" sz="2400" dirty="0"/>
          </a:p>
          <a:p>
            <a:pPr mar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41956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683568" y="6381328"/>
            <a:ext cx="7776864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7</a:t>
            </a:fld>
            <a:endParaRPr lang="ca-ES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ca-ES" b="1" dirty="0"/>
              <a:t>ENFOQUE</a:t>
            </a:r>
            <a:r>
              <a:rPr lang="ca-ES" dirty="0" smtClean="0"/>
              <a:t>:</a:t>
            </a:r>
          </a:p>
          <a:p>
            <a:pPr marL="0" lvl="0" indent="0">
              <a:buNone/>
            </a:pPr>
            <a:endParaRPr lang="ca-ES" dirty="0" smtClean="0"/>
          </a:p>
          <a:p>
            <a:pPr lvl="0"/>
            <a:r>
              <a:rPr lang="es-ES" sz="2400" dirty="0" smtClean="0"/>
              <a:t>Definir los objetivos de la entrevista.</a:t>
            </a:r>
          </a:p>
          <a:p>
            <a:pPr lvl="0"/>
            <a:r>
              <a:rPr lang="es-ES" sz="2400" dirty="0" smtClean="0"/>
              <a:t>Definir las técnicas que utilizaremos</a:t>
            </a:r>
          </a:p>
          <a:p>
            <a:pPr lvl="0"/>
            <a:r>
              <a:rPr lang="es-ES" sz="2400" dirty="0" smtClean="0"/>
              <a:t>Iniciar </a:t>
            </a:r>
            <a:r>
              <a:rPr lang="es-ES" sz="2400" dirty="0"/>
              <a:t>la entrevista con aspectos más triviales para ir focalizando cada vez la entrevista hacia nuestro objetivo.</a:t>
            </a:r>
            <a:endParaRPr lang="ca-ES" sz="2400" dirty="0"/>
          </a:p>
          <a:p>
            <a:endParaRPr lang="ca-ES" dirty="0" smtClean="0"/>
          </a:p>
        </p:txBody>
      </p:sp>
    </p:spTree>
    <p:extLst>
      <p:ext uri="{BB962C8B-B14F-4D97-AF65-F5344CB8AC3E}">
        <p14:creationId xmlns:p14="http://schemas.microsoft.com/office/powerpoint/2010/main" val="204411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827584" y="6381328"/>
            <a:ext cx="7776864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6EDAD-F817-4DDE-BBA6-0235D32A3E2D}" type="slidenum">
              <a:rPr lang="ca-ES" smtClean="0"/>
              <a:t>8</a:t>
            </a:fld>
            <a:endParaRPr lang="ca-ES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ca-ES" b="1" dirty="0"/>
              <a:t>ESCENARIO</a:t>
            </a:r>
            <a:r>
              <a:rPr lang="ca-ES" dirty="0" smtClean="0"/>
              <a:t>:</a:t>
            </a:r>
          </a:p>
          <a:p>
            <a:endParaRPr lang="ca-ES" dirty="0" smtClean="0"/>
          </a:p>
          <a:p>
            <a:r>
              <a:rPr lang="ca-ES" sz="2400" dirty="0" smtClean="0"/>
              <a:t>C</a:t>
            </a:r>
            <a:r>
              <a:rPr lang="es-ES" sz="2400" dirty="0" err="1"/>
              <a:t>on</a:t>
            </a:r>
            <a:r>
              <a:rPr lang="es-ES" sz="2400" dirty="0"/>
              <a:t> el fin de no crear un efecto intimidatorio,  el lugar de la entrevista debe ser el habitual del empleado, y se debe aprovechar la excusa de una revisión rutinaria para hablar con él</a:t>
            </a:r>
            <a:r>
              <a:rPr lang="es-ES" sz="2400" dirty="0" smtClean="0"/>
              <a:t>.</a:t>
            </a:r>
          </a:p>
          <a:p>
            <a:r>
              <a:rPr lang="es-ES" sz="2400" dirty="0"/>
              <a:t>Crear un ambiente </a:t>
            </a:r>
            <a:r>
              <a:rPr lang="es-ES" sz="2400" dirty="0" smtClean="0"/>
              <a:t>cordial</a:t>
            </a:r>
            <a:r>
              <a:rPr lang="ca-ES" sz="2400" dirty="0" smtClean="0"/>
              <a:t>. Que no </a:t>
            </a:r>
            <a:r>
              <a:rPr lang="es-ES" sz="2400" dirty="0" smtClean="0"/>
              <a:t>nos </a:t>
            </a:r>
            <a:r>
              <a:rPr lang="es-ES" sz="2400" dirty="0"/>
              <a:t>catalogue de “</a:t>
            </a:r>
            <a:r>
              <a:rPr lang="es-ES" sz="2400" dirty="0" smtClean="0"/>
              <a:t>enemigo”. </a:t>
            </a:r>
            <a:endParaRPr lang="ca-ES" sz="2400" smtClean="0"/>
          </a:p>
          <a:p>
            <a:r>
              <a:rPr lang="es-ES" sz="2400" smtClean="0"/>
              <a:t>Un </a:t>
            </a:r>
            <a:r>
              <a:rPr lang="es-ES" sz="2400" dirty="0"/>
              <a:t>ambiente institucional y con el objetivo de esclarecer la vedad de los hechos.</a:t>
            </a:r>
            <a:endParaRPr lang="ca-ES" sz="2400" dirty="0"/>
          </a:p>
          <a:p>
            <a:pPr marL="0" lvl="0" indent="0">
              <a:buNone/>
            </a:pP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9805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1115616" y="6381328"/>
            <a:ext cx="7272808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611561" cy="365125"/>
          </a:xfrm>
        </p:spPr>
        <p:txBody>
          <a:bodyPr/>
          <a:lstStyle/>
          <a:p>
            <a:fld id="{22A6EDAD-F817-4DDE-BBA6-0235D32A3E2D}" type="slidenum">
              <a:rPr lang="ca-ES" smtClean="0"/>
              <a:t>9</a:t>
            </a:fld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ca-ES" b="1" dirty="0"/>
              <a:t>ESCENARIO</a:t>
            </a:r>
            <a:r>
              <a:rPr lang="ca-ES" dirty="0" smtClean="0"/>
              <a:t>:</a:t>
            </a:r>
          </a:p>
          <a:p>
            <a:pPr marL="0" lvl="0" indent="0">
              <a:buNone/>
            </a:pPr>
            <a:endParaRPr lang="es-ES" dirty="0" smtClean="0"/>
          </a:p>
          <a:p>
            <a:pPr lvl="0"/>
            <a:r>
              <a:rPr lang="es-ES" sz="2400" dirty="0" smtClean="0"/>
              <a:t>Llevar </a:t>
            </a:r>
            <a:r>
              <a:rPr lang="es-ES" sz="2400" dirty="0"/>
              <a:t>una </a:t>
            </a:r>
            <a:r>
              <a:rPr lang="es-ES" sz="2400" dirty="0" smtClean="0"/>
              <a:t>“buena maleta” </a:t>
            </a:r>
            <a:r>
              <a:rPr lang="es-ES" sz="2400" dirty="0"/>
              <a:t>con todo tipo de documentación y tratarlos con la máxima confidencialidad, con el fin de crear incertidumbre en el empleado. Jugar con la ventaja que el empleado no sabe lo que nosotros sabemos</a:t>
            </a:r>
            <a:r>
              <a:rPr lang="es-ES" sz="2400" dirty="0" smtClean="0"/>
              <a:t>. Que sepa que hemos investigado mucho.</a:t>
            </a:r>
          </a:p>
          <a:p>
            <a:r>
              <a:rPr lang="ca-ES" sz="2400" dirty="0" smtClean="0"/>
              <a:t>L</a:t>
            </a:r>
            <a:r>
              <a:rPr lang="es-ES" sz="2400" dirty="0"/>
              <a:t>as entrevistas deben realizarse por 2 personas. Menos es desaconsejable, ya que el contenido de la entrevista seria la palabra de uno contra otro. Más puede crear un efecto intimidatorio que no nos conviene.</a:t>
            </a:r>
          </a:p>
          <a:p>
            <a:pPr marL="0" lv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0648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1043608" y="6356350"/>
            <a:ext cx="7632848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611561" cy="365125"/>
          </a:xfrm>
        </p:spPr>
        <p:txBody>
          <a:bodyPr/>
          <a:lstStyle/>
          <a:p>
            <a:fld id="{22A6EDAD-F817-4DDE-BBA6-0235D32A3E2D}" type="slidenum">
              <a:rPr lang="ca-ES" smtClean="0"/>
              <a:t>10</a:t>
            </a:fld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ca-ES" b="1" dirty="0" smtClean="0"/>
              <a:t>GUIÓN</a:t>
            </a:r>
            <a:r>
              <a:rPr lang="ca-ES" dirty="0" smtClean="0"/>
              <a:t>:</a:t>
            </a:r>
          </a:p>
          <a:p>
            <a:endParaRPr lang="es-ES" dirty="0" smtClean="0"/>
          </a:p>
          <a:p>
            <a:r>
              <a:rPr lang="es-ES" sz="2400" dirty="0" smtClean="0"/>
              <a:t>Hay </a:t>
            </a:r>
            <a:r>
              <a:rPr lang="es-ES" sz="2400" dirty="0"/>
              <a:t>que prever todos los escenarios y posibles respuestas del empleado. Hay que tener un plan A, uno B uno C </a:t>
            </a:r>
            <a:r>
              <a:rPr lang="es-ES" sz="2400" dirty="0" smtClean="0"/>
              <a:t>…. </a:t>
            </a:r>
            <a:r>
              <a:rPr lang="es-ES" sz="2400" dirty="0"/>
              <a:t>y</a:t>
            </a:r>
            <a:r>
              <a:rPr lang="es-ES" sz="2400" dirty="0" smtClean="0"/>
              <a:t> </a:t>
            </a:r>
            <a:r>
              <a:rPr lang="es-ES" sz="2400" dirty="0"/>
              <a:t>uno D por si acaso</a:t>
            </a:r>
            <a:r>
              <a:rPr lang="es-ES" sz="2400" dirty="0" smtClean="0"/>
              <a:t>.</a:t>
            </a:r>
          </a:p>
          <a:p>
            <a:r>
              <a:rPr lang="ca-ES" sz="2400" dirty="0"/>
              <a:t>N</a:t>
            </a:r>
            <a:r>
              <a:rPr lang="es-ES" sz="2400" dirty="0"/>
              <a:t>o interrumpir las intervenciones del empleado, y jugar con los espacios “vacíos”.</a:t>
            </a:r>
            <a:endParaRPr lang="ca-ES" sz="2400" dirty="0"/>
          </a:p>
          <a:p>
            <a:pPr lvl="0"/>
            <a:r>
              <a:rPr lang="es-ES" sz="2400" dirty="0"/>
              <a:t>La no aceptación de hechos fraudulentos por parte del empleado es lo normal, por lo que habrá que demostrar con pruebas y evidencias todos los hechos, hasta aclarecer lo acontecido</a:t>
            </a:r>
            <a:endParaRPr lang="ca-ES" sz="2400" dirty="0"/>
          </a:p>
          <a:p>
            <a:pPr marL="0" lv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58757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1043608" y="6356350"/>
            <a:ext cx="7632848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611561" cy="365125"/>
          </a:xfrm>
        </p:spPr>
        <p:txBody>
          <a:bodyPr/>
          <a:lstStyle/>
          <a:p>
            <a:fld id="{22A6EDAD-F817-4DDE-BBA6-0235D32A3E2D}" type="slidenum">
              <a:rPr lang="ca-ES" smtClean="0"/>
              <a:t>11</a:t>
            </a:fld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>
          <a:xfrm>
            <a:off x="302840" y="1280795"/>
            <a:ext cx="8229600" cy="4937760"/>
          </a:xfrm>
        </p:spPr>
        <p:txBody>
          <a:bodyPr/>
          <a:lstStyle/>
          <a:p>
            <a:pPr marL="0" lvl="0" indent="0" algn="ctr">
              <a:buNone/>
            </a:pPr>
            <a:r>
              <a:rPr lang="ca-ES" b="1" dirty="0" smtClean="0"/>
              <a:t>GUIÓN</a:t>
            </a:r>
            <a:r>
              <a:rPr lang="ca-ES" dirty="0" smtClean="0"/>
              <a:t>:</a:t>
            </a:r>
          </a:p>
          <a:p>
            <a:pPr marL="0" indent="0">
              <a:buNone/>
            </a:pPr>
            <a:endParaRPr lang="es-ES" sz="2400" dirty="0" smtClean="0"/>
          </a:p>
          <a:p>
            <a:r>
              <a:rPr lang="es-ES" sz="2400" dirty="0" smtClean="0"/>
              <a:t>Predecir lo impredecible.</a:t>
            </a:r>
          </a:p>
          <a:p>
            <a:r>
              <a:rPr lang="es-ES" sz="2400" dirty="0" smtClean="0"/>
              <a:t>Saber donde se puede atacar con pruebas irrefutables. </a:t>
            </a:r>
          </a:p>
          <a:p>
            <a:r>
              <a:rPr lang="ca-ES" sz="2400" dirty="0"/>
              <a:t>N</a:t>
            </a:r>
            <a:r>
              <a:rPr lang="es-ES" sz="2400" dirty="0"/>
              <a:t>o interrumpir las intervenciones del empleado, y jugar con los espacios “vacíos</a:t>
            </a:r>
            <a:r>
              <a:rPr lang="es-ES" sz="2400" dirty="0" smtClean="0"/>
              <a:t>”.</a:t>
            </a:r>
          </a:p>
          <a:p>
            <a:pPr marL="0" lv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97996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a-ES" b="1" dirty="0"/>
              <a:t>GUIÓN</a:t>
            </a:r>
            <a:r>
              <a:rPr lang="ca-ES" dirty="0"/>
              <a:t>:</a:t>
            </a:r>
          </a:p>
          <a:p>
            <a:pPr marL="0" lvl="0" indent="0">
              <a:buNone/>
            </a:pPr>
            <a:endParaRPr lang="es-ES" dirty="0" smtClean="0"/>
          </a:p>
          <a:p>
            <a:pPr marL="0" lvl="0" indent="0">
              <a:buNone/>
            </a:pPr>
            <a:endParaRPr lang="es-ES" sz="2400" dirty="0" smtClean="0"/>
          </a:p>
          <a:p>
            <a:r>
              <a:rPr lang="es-ES" sz="2400" dirty="0" smtClean="0"/>
              <a:t>Que tipo de preguntares se realizaran? Abiertas o Cerradas?</a:t>
            </a:r>
          </a:p>
          <a:p>
            <a:r>
              <a:rPr lang="es-ES" sz="2400" dirty="0" smtClean="0"/>
              <a:t>Utilización de preguntas sugestivas  (las que llevan la respuesta en la propia pregunta). En un juicio penal, NO, pero en una entrevista, porque no??</a:t>
            </a:r>
            <a:endParaRPr lang="ca-ES" sz="2400" dirty="0" smtClean="0"/>
          </a:p>
          <a:p>
            <a:endParaRPr lang="ca-ES" sz="2400" dirty="0"/>
          </a:p>
          <a:p>
            <a:pPr marL="0" lvl="0" indent="0">
              <a:buNone/>
            </a:pPr>
            <a:endParaRPr lang="es-ES" sz="2400" dirty="0" smtClean="0"/>
          </a:p>
          <a:p>
            <a:pPr lvl="0"/>
            <a:endParaRPr lang="ca-ES" sz="2400" dirty="0" smtClean="0"/>
          </a:p>
          <a:p>
            <a:endParaRPr lang="ca-ES" dirty="0"/>
          </a:p>
        </p:txBody>
      </p:sp>
      <p:sp>
        <p:nvSpPr>
          <p:cNvPr id="4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755576" y="6381328"/>
            <a:ext cx="7632848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09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a-ES" b="1" dirty="0"/>
              <a:t>GUIÓN</a:t>
            </a:r>
            <a:r>
              <a:rPr lang="ca-ES" dirty="0"/>
              <a:t>:</a:t>
            </a:r>
          </a:p>
          <a:p>
            <a:pPr marL="0" lvl="0" indent="0">
              <a:buNone/>
            </a:pPr>
            <a:endParaRPr lang="es-ES" dirty="0" smtClean="0"/>
          </a:p>
          <a:p>
            <a:r>
              <a:rPr lang="es-ES" sz="2400" dirty="0" smtClean="0"/>
              <a:t>Hacer reflexiones.</a:t>
            </a:r>
          </a:p>
          <a:p>
            <a:r>
              <a:rPr lang="es-ES" sz="2400" dirty="0"/>
              <a:t>Peligro con las personas ya </a:t>
            </a:r>
            <a:r>
              <a:rPr lang="ca-ES" sz="2400" dirty="0" smtClean="0"/>
              <a:t>"</a:t>
            </a:r>
            <a:r>
              <a:rPr lang="es-ES" sz="2400" dirty="0" smtClean="0"/>
              <a:t>toreadas</a:t>
            </a:r>
            <a:r>
              <a:rPr lang="ca-ES" sz="2400" dirty="0" smtClean="0"/>
              <a:t>"</a:t>
            </a:r>
            <a:r>
              <a:rPr lang="es-ES" sz="2400" dirty="0" smtClean="0"/>
              <a:t>.</a:t>
            </a:r>
            <a:endParaRPr lang="ca-ES" sz="2400" dirty="0"/>
          </a:p>
          <a:p>
            <a:r>
              <a:rPr lang="es-ES" sz="2400" dirty="0" smtClean="0"/>
              <a:t>Dar al oportunidad de decir la verdad…</a:t>
            </a:r>
            <a:endParaRPr lang="ca-ES" sz="2400" dirty="0" smtClean="0"/>
          </a:p>
          <a:p>
            <a:r>
              <a:rPr lang="es-ES" sz="2400" dirty="0" smtClean="0"/>
              <a:t>Acorralar….y ser firme al final (Ya se que lo hiciste…..Solo dime porque??</a:t>
            </a:r>
            <a:endParaRPr lang="ca-ES" sz="2400" dirty="0" smtClean="0"/>
          </a:p>
          <a:p>
            <a:r>
              <a:rPr lang="es-ES" sz="2400" dirty="0" smtClean="0"/>
              <a:t>Silencios…….10’’-20’’-30´´: el que habla primero pierde</a:t>
            </a:r>
            <a:endParaRPr lang="ca-ES" sz="2400" dirty="0" smtClean="0"/>
          </a:p>
          <a:p>
            <a:pPr lvl="0"/>
            <a:endParaRPr lang="ca-ES" sz="2400" dirty="0"/>
          </a:p>
          <a:p>
            <a:pPr marL="0" lvl="0" indent="0">
              <a:buNone/>
            </a:pPr>
            <a:endParaRPr lang="es-ES" sz="2400" dirty="0" smtClean="0"/>
          </a:p>
          <a:p>
            <a:pPr lvl="0"/>
            <a:endParaRPr lang="ca-ES" sz="2400" dirty="0" smtClean="0"/>
          </a:p>
          <a:p>
            <a:endParaRPr lang="ca-ES" dirty="0"/>
          </a:p>
        </p:txBody>
      </p:sp>
      <p:sp>
        <p:nvSpPr>
          <p:cNvPr id="4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755576" y="6381328"/>
            <a:ext cx="7632848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46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Preparación técnica y logística</a:t>
            </a:r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755576" y="6381328"/>
            <a:ext cx="7632848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611561" cy="365125"/>
          </a:xfrm>
        </p:spPr>
        <p:txBody>
          <a:bodyPr/>
          <a:lstStyle/>
          <a:p>
            <a:fld id="{22A6EDAD-F817-4DDE-BBA6-0235D32A3E2D}" type="slidenum">
              <a:rPr lang="ca-ES" smtClean="0"/>
              <a:t>14</a:t>
            </a:fld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s-ES" sz="6400" b="1" dirty="0" smtClean="0"/>
              <a:t>REPASAR LAS SEÑALES </a:t>
            </a:r>
            <a:r>
              <a:rPr lang="es-ES" sz="6400" b="1" dirty="0"/>
              <a:t>DE ALERTA</a:t>
            </a:r>
            <a:r>
              <a:rPr lang="ca-ES" sz="6400" b="1" dirty="0"/>
              <a:t>      </a:t>
            </a:r>
            <a:endParaRPr lang="ca-ES" sz="6400" dirty="0"/>
          </a:p>
          <a:p>
            <a:endParaRPr lang="ca-ES" dirty="0"/>
          </a:p>
          <a:p>
            <a:pPr marL="0" indent="0">
              <a:buNone/>
            </a:pPr>
            <a:r>
              <a:rPr lang="es-ES" sz="5600" b="1" dirty="0"/>
              <a:t>Señales verbales </a:t>
            </a:r>
            <a:endParaRPr lang="ca-ES" sz="5600" dirty="0"/>
          </a:p>
          <a:p>
            <a:pPr lvl="0"/>
            <a:r>
              <a:rPr lang="es-ES" sz="5600" dirty="0"/>
              <a:t>Uso extenso de modificadores, como “generalmente”, “usualmente”, “frecuentemente”, “normalmente”.</a:t>
            </a:r>
            <a:endParaRPr lang="ca-ES" sz="5600" dirty="0"/>
          </a:p>
          <a:p>
            <a:pPr lvl="0"/>
            <a:r>
              <a:rPr lang="es-ES" sz="5600" dirty="0"/>
              <a:t>Nueva formulación por parte del entrevistado de la pregunta del entrevistador</a:t>
            </a:r>
            <a:endParaRPr lang="ca-ES" sz="5600" dirty="0"/>
          </a:p>
          <a:p>
            <a:pPr lvl="0"/>
            <a:r>
              <a:rPr lang="es-ES" sz="5600" dirty="0"/>
              <a:t>Términos de relleno, como “</a:t>
            </a:r>
            <a:r>
              <a:rPr lang="es-ES" sz="5600" dirty="0" err="1"/>
              <a:t>mmmm</a:t>
            </a:r>
            <a:r>
              <a:rPr lang="es-ES" sz="5600" dirty="0"/>
              <a:t>”, “bueno”, “a decir verdad”, etcétera </a:t>
            </a:r>
            <a:endParaRPr lang="ca-ES" sz="5600" dirty="0"/>
          </a:p>
          <a:p>
            <a:pPr lvl="0"/>
            <a:r>
              <a:rPr lang="es-ES" sz="5600" dirty="0"/>
              <a:t>Olvido y reconocimiento de nerviosismo, como “Estoy un poco nervioso” o “No puedo recordar” </a:t>
            </a:r>
            <a:endParaRPr lang="ca-ES" sz="5600" dirty="0"/>
          </a:p>
          <a:p>
            <a:pPr lvl="0"/>
            <a:r>
              <a:rPr lang="es-ES" sz="5600" dirty="0"/>
              <a:t>Actitudes tolerantes, como “depende de las circunstancias”</a:t>
            </a:r>
            <a:endParaRPr lang="ca-ES" sz="5600" dirty="0"/>
          </a:p>
          <a:p>
            <a:pPr lvl="0"/>
            <a:r>
              <a:rPr lang="es-ES" sz="5600" dirty="0"/>
              <a:t>Negación a terminar la entrevista </a:t>
            </a:r>
            <a:endParaRPr lang="ca-ES" sz="5600" dirty="0"/>
          </a:p>
          <a:p>
            <a:pPr marL="0" indent="0">
              <a:buNone/>
            </a:pPr>
            <a:r>
              <a:rPr lang="es-ES" sz="5600" b="1" dirty="0"/>
              <a:t> </a:t>
            </a:r>
            <a:endParaRPr lang="ca-ES" sz="5600" dirty="0"/>
          </a:p>
          <a:p>
            <a:pPr marL="0" indent="0">
              <a:buNone/>
            </a:pPr>
            <a:r>
              <a:rPr lang="es-ES" sz="5600" b="1" dirty="0"/>
              <a:t>Señales no verbales</a:t>
            </a:r>
            <a:endParaRPr lang="ca-ES" sz="5600" dirty="0"/>
          </a:p>
          <a:p>
            <a:r>
              <a:rPr lang="es-ES" sz="5600" dirty="0"/>
              <a:t>Barreras físicas</a:t>
            </a:r>
            <a:endParaRPr lang="ca-ES" sz="5600" dirty="0"/>
          </a:p>
          <a:p>
            <a:pPr lvl="0"/>
            <a:r>
              <a:rPr lang="es-ES" sz="5600" dirty="0"/>
              <a:t>Tapar su boca con las manos, plumas, lápices, documentos, etcétera</a:t>
            </a:r>
            <a:endParaRPr lang="ca-ES" sz="5600" dirty="0"/>
          </a:p>
          <a:p>
            <a:pPr lvl="0"/>
            <a:r>
              <a:rPr lang="es-ES" sz="5600" dirty="0"/>
              <a:t>Cruzar los brazos o piernas</a:t>
            </a:r>
            <a:endParaRPr lang="ca-ES" sz="5600" dirty="0"/>
          </a:p>
          <a:p>
            <a:pPr lvl="0"/>
            <a:r>
              <a:rPr lang="es-ES" sz="5600" dirty="0"/>
              <a:t>Utilizar ruidos de distracción, como golpeteo de dedos</a:t>
            </a:r>
            <a:endParaRPr lang="ca-ES" sz="5600" dirty="0"/>
          </a:p>
          <a:p>
            <a:pPr lvl="0"/>
            <a:r>
              <a:rPr lang="es-ES" sz="5600" dirty="0"/>
              <a:t>Apartarse del entrevistador</a:t>
            </a:r>
            <a:endParaRPr lang="ca-ES" sz="5600" dirty="0"/>
          </a:p>
          <a:p>
            <a:r>
              <a:rPr lang="es-ES" sz="5600" dirty="0" smtClean="0"/>
              <a:t>Señales </a:t>
            </a:r>
            <a:r>
              <a:rPr lang="es-ES" sz="5600" dirty="0"/>
              <a:t>de estrés</a:t>
            </a:r>
            <a:endParaRPr lang="ca-ES" sz="5600" dirty="0"/>
          </a:p>
          <a:p>
            <a:pPr lvl="0"/>
            <a:r>
              <a:rPr lang="es-ES" sz="5600" dirty="0"/>
              <a:t>Mostrar señales de tener la boca seca</a:t>
            </a:r>
            <a:endParaRPr lang="ca-ES" sz="5600" dirty="0"/>
          </a:p>
          <a:p>
            <a:pPr lvl="0"/>
            <a:r>
              <a:rPr lang="es-ES" sz="5600" dirty="0"/>
              <a:t>Lamerse los labios, tragar, o aclarar su garganta con frecuencia</a:t>
            </a:r>
            <a:endParaRPr lang="ca-ES" sz="5600" dirty="0"/>
          </a:p>
          <a:p>
            <a:pPr lvl="0"/>
            <a:r>
              <a:rPr lang="es-ES" sz="5600" dirty="0"/>
              <a:t>Inquietarse, mover el pie o la pierna</a:t>
            </a:r>
            <a:endParaRPr lang="ca-ES" sz="5600" dirty="0"/>
          </a:p>
          <a:p>
            <a:pPr lvl="0"/>
            <a:r>
              <a:rPr lang="es-ES" sz="5600" dirty="0"/>
              <a:t>Sudar o ponerse rojo</a:t>
            </a:r>
            <a:endParaRPr lang="ca-ES" sz="5600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03238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Errores</a:t>
            </a:r>
            <a:endParaRPr lang="es-ES_tradnl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1115616" y="6356350"/>
            <a:ext cx="7560840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460432" y="6356350"/>
            <a:ext cx="683569" cy="365125"/>
          </a:xfrm>
        </p:spPr>
        <p:txBody>
          <a:bodyPr/>
          <a:lstStyle/>
          <a:p>
            <a:fld id="{22A6EDAD-F817-4DDE-BBA6-0235D32A3E2D}" type="slidenum">
              <a:rPr lang="ca-ES" smtClean="0"/>
              <a:t>15</a:t>
            </a:fld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dirty="0"/>
              <a:t>Los errores más típicos en las entrevistas son:</a:t>
            </a:r>
            <a:endParaRPr lang="ca-ES" sz="2400" dirty="0"/>
          </a:p>
          <a:p>
            <a:pPr lvl="0"/>
            <a:r>
              <a:rPr lang="es-ES" sz="2400" dirty="0"/>
              <a:t>La influencia de las preguntas sobre las respuestas.</a:t>
            </a:r>
            <a:endParaRPr lang="ca-ES" sz="2400" dirty="0"/>
          </a:p>
          <a:p>
            <a:pPr lvl="0"/>
            <a:r>
              <a:rPr lang="es-ES" sz="2400" dirty="0"/>
              <a:t>Las distracciones.</a:t>
            </a:r>
            <a:endParaRPr lang="ca-ES" sz="2400" dirty="0"/>
          </a:p>
          <a:p>
            <a:pPr lvl="0"/>
            <a:r>
              <a:rPr lang="es-ES" sz="2400" dirty="0"/>
              <a:t>Las evaluaciones precipitadas.</a:t>
            </a:r>
            <a:endParaRPr lang="ca-ES" sz="2400" dirty="0"/>
          </a:p>
          <a:p>
            <a:pPr lvl="0"/>
            <a:r>
              <a:rPr lang="es-ES" sz="2400" dirty="0"/>
              <a:t>Las prisas</a:t>
            </a:r>
            <a:r>
              <a:rPr lang="es-ES" sz="2400" dirty="0" smtClean="0"/>
              <a:t>. Querer concluir antes de tiempo. </a:t>
            </a:r>
            <a:endParaRPr lang="ca-ES" sz="2400" dirty="0"/>
          </a:p>
          <a:p>
            <a:pPr lvl="0"/>
            <a:r>
              <a:rPr lang="es-ES" sz="2400" dirty="0"/>
              <a:t>La contaminación de las entrevistas</a:t>
            </a:r>
            <a:endParaRPr lang="ca-ES" sz="2400" dirty="0"/>
          </a:p>
          <a:p>
            <a:pPr marL="0" indent="0">
              <a:buNone/>
            </a:pPr>
            <a:r>
              <a:rPr lang="es-ES" sz="2400" dirty="0"/>
              <a:t>Tan importante como conocer las técnicas para conducir eficazmente las entrevistas, técnicas de conducción de interrogatorios, técnicas de detección de mentiras, etc…  es </a:t>
            </a:r>
            <a:r>
              <a:rPr lang="es-ES" sz="2400" b="1" dirty="0"/>
              <a:t>no caer en errores durante la entrevista</a:t>
            </a:r>
            <a:r>
              <a:rPr lang="es-ES" sz="2400" dirty="0"/>
              <a:t>, que nos pueden alejar de nuestro objetivo: detectar conductas de engaño y convencer a los sospechosos para que revelen la verdad.</a:t>
            </a:r>
            <a:endParaRPr lang="ca-ES" sz="2400" dirty="0"/>
          </a:p>
          <a:p>
            <a:endParaRPr lang="ca-ES" sz="2400" dirty="0"/>
          </a:p>
        </p:txBody>
      </p:sp>
    </p:spTree>
    <p:extLst>
      <p:ext uri="{BB962C8B-B14F-4D97-AF65-F5344CB8AC3E}">
        <p14:creationId xmlns:p14="http://schemas.microsoft.com/office/powerpoint/2010/main" val="402184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Preguntas</a:t>
            </a:r>
            <a:endParaRPr lang="es-ES_tradnl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>
          <a:xfrm>
            <a:off x="1115616" y="6356350"/>
            <a:ext cx="7560840" cy="365760"/>
          </a:xfrm>
        </p:spPr>
        <p:txBody>
          <a:bodyPr/>
          <a:lstStyle/>
          <a:p>
            <a:pPr algn="ctr"/>
            <a:r>
              <a:rPr lang="es-ES" sz="1200" dirty="0" smtClean="0">
                <a:latin typeface="+mn-lt"/>
              </a:rPr>
              <a:t>La entrevista como fuente de información: Preparación técnica y logística. Técnicas y errores</a:t>
            </a:r>
            <a:endParaRPr lang="ca-ES" sz="1200" dirty="0">
              <a:latin typeface="+mn-lt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460432" y="6356350"/>
            <a:ext cx="683569" cy="365125"/>
          </a:xfrm>
        </p:spPr>
        <p:txBody>
          <a:bodyPr/>
          <a:lstStyle/>
          <a:p>
            <a:fld id="{22A6EDAD-F817-4DDE-BBA6-0235D32A3E2D}" type="slidenum">
              <a:rPr lang="ca-ES" smtClean="0"/>
              <a:t>16</a:t>
            </a:fld>
            <a:endParaRPr lang="ca-ES" dirty="0"/>
          </a:p>
        </p:txBody>
      </p:sp>
      <p:pic>
        <p:nvPicPr>
          <p:cNvPr id="1026" name="Picture 2" descr="C:\Users\CC004017\AppData\Local\Microsoft\Windows\Temporary Internet Files\Content.IE5\TESZ30CU\pregunta[1]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4464496" cy="443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67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67544" y="1628800"/>
            <a:ext cx="821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C00000"/>
                </a:solidFill>
              </a:rPr>
              <a:t>Muchas gracias por su atención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 bwMode="auto">
          <a:xfrm>
            <a:off x="5148064" y="3717032"/>
            <a:ext cx="2818656" cy="15841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/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9pPr>
          </a:lstStyle>
          <a:p>
            <a:pPr marL="176213" lvl="1" indent="0" algn="just" eaLnBrk="1" hangingPunct="1">
              <a:spcBef>
                <a:spcPts val="200"/>
              </a:spcBef>
              <a:buNone/>
            </a:pPr>
            <a:endParaRPr lang="pt-BR" sz="400" b="1" dirty="0" smtClean="0">
              <a:solidFill>
                <a:srgbClr val="4F2D7F"/>
              </a:solidFill>
            </a:endParaRPr>
          </a:p>
          <a:p>
            <a:pPr marL="176213" lvl="1" indent="0" algn="just" eaLnBrk="1" hangingPunct="1">
              <a:spcBef>
                <a:spcPts val="200"/>
              </a:spcBef>
              <a:buNone/>
            </a:pPr>
            <a:r>
              <a:rPr lang="pt-BR" sz="2000" b="1" dirty="0" smtClean="0">
                <a:solidFill>
                  <a:srgbClr val="4F2D7F"/>
                </a:solidFill>
              </a:rPr>
              <a:t>Albert Salvador </a:t>
            </a:r>
            <a:r>
              <a:rPr lang="pt-BR" sz="2000" b="1" dirty="0" err="1" smtClean="0">
                <a:solidFill>
                  <a:srgbClr val="4F2D7F"/>
                </a:solidFill>
              </a:rPr>
              <a:t>Lafuente</a:t>
            </a:r>
            <a:endParaRPr lang="pt-BR" sz="2000" b="1" dirty="0">
              <a:solidFill>
                <a:srgbClr val="4F2D7F"/>
              </a:solidFill>
            </a:endParaRPr>
          </a:p>
          <a:p>
            <a:pPr marL="176213" lvl="1" indent="0" algn="just" eaLnBrk="1" hangingPunct="1">
              <a:spcBef>
                <a:spcPts val="200"/>
              </a:spcBef>
              <a:buNone/>
            </a:pPr>
            <a:r>
              <a:rPr lang="pt-BR" sz="1600" b="1" dirty="0" smtClean="0"/>
              <a:t>CX-grupo BBVA</a:t>
            </a:r>
            <a:endParaRPr lang="pt-BR" sz="1600" b="1" dirty="0"/>
          </a:p>
          <a:p>
            <a:pPr marL="176213" lvl="1" indent="0" algn="just" eaLnBrk="1" hangingPunct="1">
              <a:spcBef>
                <a:spcPts val="200"/>
              </a:spcBef>
              <a:buNone/>
            </a:pPr>
            <a:r>
              <a:rPr lang="ca-ES" sz="1600" b="1" dirty="0" smtClean="0"/>
              <a:t>albertsalvador@hotmail.com</a:t>
            </a:r>
            <a:endParaRPr lang="fr-FR" sz="1600" dirty="0" smtClean="0"/>
          </a:p>
          <a:p>
            <a:pPr marL="176213" lvl="1" indent="0" algn="just" eaLnBrk="1" hangingPunct="1">
              <a:spcBef>
                <a:spcPts val="200"/>
              </a:spcBef>
              <a:buNone/>
            </a:pPr>
            <a:r>
              <a:rPr lang="pt-BR" sz="1600" b="1" dirty="0" smtClean="0"/>
              <a:t>fraudeinterno@gmail.com</a:t>
            </a:r>
            <a:endParaRPr lang="pt-BR" sz="1600" dirty="0"/>
          </a:p>
        </p:txBody>
      </p:sp>
      <p:sp>
        <p:nvSpPr>
          <p:cNvPr id="5" name="Marcador de número de diapositiva 2"/>
          <p:cNvSpPr txBox="1">
            <a:spLocks/>
          </p:cNvSpPr>
          <p:nvPr/>
        </p:nvSpPr>
        <p:spPr>
          <a:xfrm>
            <a:off x="8460432" y="6356350"/>
            <a:ext cx="683569" cy="365125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endParaRPr lang="en-US" sz="1600" dirty="0">
              <a:solidFill>
                <a:schemeClr val="bg1"/>
              </a:solidFill>
              <a:latin typeface="Zurich Blk BT Black"/>
              <a:cs typeface="Zurich Blk BT Black"/>
            </a:endParaRPr>
          </a:p>
        </p:txBody>
      </p:sp>
    </p:spTree>
    <p:extLst>
      <p:ext uri="{BB962C8B-B14F-4D97-AF65-F5344CB8AC3E}">
        <p14:creationId xmlns:p14="http://schemas.microsoft.com/office/powerpoint/2010/main" val="140135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a2" id="{6C6E88AF-8E28-4208-9E63-D7D133353BA7}" vid="{DB2EFD26-BAAC-40A1-A7AD-688E3A57330B}"/>
    </a:ext>
  </a:extLst>
</a:theme>
</file>

<file path=ppt/theme/theme2.xml><?xml version="1.0" encoding="utf-8"?>
<a:theme xmlns:a="http://schemas.openxmlformats.org/drawingml/2006/main" name="1_RTTN 2014 Slide 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12106</TotalTime>
  <Words>1273</Words>
  <Application>Microsoft Macintosh PowerPoint</Application>
  <PresentationFormat>Presentació en pantalla (4:3)</PresentationFormat>
  <Paragraphs>170</Paragraphs>
  <Slides>17</Slides>
  <Notes>6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2</vt:i4>
      </vt:variant>
      <vt:variant>
        <vt:lpstr>Títols de les diapositives</vt:lpstr>
      </vt:variant>
      <vt:variant>
        <vt:i4>17</vt:i4>
      </vt:variant>
    </vt:vector>
  </HeadingPairs>
  <TitlesOfParts>
    <vt:vector size="25" baseType="lpstr">
      <vt:lpstr>Calibri</vt:lpstr>
      <vt:lpstr>Garamond</vt:lpstr>
      <vt:lpstr>Zurich Blk BT Black</vt:lpstr>
      <vt:lpstr>Times New Roman</vt:lpstr>
      <vt:lpstr>Adobe Garamond Pro Sb</vt:lpstr>
      <vt:lpstr>Arial</vt:lpstr>
      <vt:lpstr>Tema2</vt:lpstr>
      <vt:lpstr>1_RTTN 2014 Slide v2</vt:lpstr>
      <vt:lpstr>La investigación en el marco de la responsabilidad penal corporativa </vt:lpstr>
      <vt:lpstr>Agenda</vt:lpstr>
      <vt:lpstr>Presentación</vt:lpstr>
      <vt:lpstr>Introducción</vt:lpstr>
      <vt:lpstr>Preparación técnica y logística</vt:lpstr>
      <vt:lpstr>Preparación técnica y logística</vt:lpstr>
      <vt:lpstr>Preparación técnica y logística</vt:lpstr>
      <vt:lpstr>Preparación técnica y logística</vt:lpstr>
      <vt:lpstr>Preparación técnica y logística</vt:lpstr>
      <vt:lpstr>Preparación técnica y logística</vt:lpstr>
      <vt:lpstr>Preparación técnica y logística</vt:lpstr>
      <vt:lpstr>Preparación técnica y logística</vt:lpstr>
      <vt:lpstr>Preparación técnica y logística</vt:lpstr>
      <vt:lpstr>Preparación técnica y logística</vt:lpstr>
      <vt:lpstr>Errores</vt:lpstr>
      <vt:lpstr>Preguntas</vt:lpstr>
      <vt:lpstr>Presentació del PowerPoint</vt:lpstr>
    </vt:vector>
  </TitlesOfParts>
  <Company>TOSHIBA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Mercado Alternativo Bursátil (MAB)</dc:title>
  <dc:creator>therrero</dc:creator>
  <cp:lastModifiedBy>iPhone de ALBERT</cp:lastModifiedBy>
  <cp:revision>1579</cp:revision>
  <cp:lastPrinted>2015-11-04T17:36:10Z</cp:lastPrinted>
  <dcterms:created xsi:type="dcterms:W3CDTF">2008-09-15T11:31:27Z</dcterms:created>
  <dcterms:modified xsi:type="dcterms:W3CDTF">2016-06-21T23:09:48Z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T Templates Version">
    <vt:lpwstr>1.0</vt:lpwstr>
  </property>
</Properties>
</file>