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17"/>
  </p:notesMasterIdLst>
  <p:sldIdLst>
    <p:sldId id="262" r:id="rId2"/>
    <p:sldId id="256" r:id="rId3"/>
    <p:sldId id="257" r:id="rId4"/>
    <p:sldId id="258" r:id="rId5"/>
    <p:sldId id="260" r:id="rId6"/>
    <p:sldId id="261" r:id="rId7"/>
    <p:sldId id="259" r:id="rId8"/>
    <p:sldId id="263" r:id="rId9"/>
    <p:sldId id="268" r:id="rId10"/>
    <p:sldId id="269" r:id="rId11"/>
    <p:sldId id="265" r:id="rId12"/>
    <p:sldId id="270" r:id="rId13"/>
    <p:sldId id="266" r:id="rId14"/>
    <p:sldId id="271" r:id="rId15"/>
    <p:sldId id="267" r:id="rId16"/>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A9416"/>
    <a:srgbClr val="CC0066"/>
    <a:srgbClr val="FF66CC"/>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a:tblStyle styleId="{5C22544A-7EE6-4342-B048-85BDC9FD1C3A}" styleName="Estil mitjà 2 - èmfasi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5274" autoAdjust="0"/>
    <p:restoredTop sz="94660"/>
  </p:normalViewPr>
  <p:slideViewPr>
    <p:cSldViewPr>
      <p:cViewPr>
        <p:scale>
          <a:sx n="150" d="100"/>
          <a:sy n="150" d="100"/>
        </p:scale>
        <p:origin x="-2784" y="-44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4" d="100"/>
          <a:sy n="84" d="100"/>
        </p:scale>
        <p:origin x="-1968"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Contenidor de capçaler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a-ES"/>
          </a:p>
        </p:txBody>
      </p:sp>
      <p:sp>
        <p:nvSpPr>
          <p:cNvPr id="3" name="Contenidor de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618921-70B6-4E9F-A586-1561486AF370}" type="datetimeFigureOut">
              <a:rPr lang="ca-ES" smtClean="0"/>
              <a:pPr/>
              <a:t>15/6/16</a:t>
            </a:fld>
            <a:endParaRPr lang="ca-ES"/>
          </a:p>
        </p:txBody>
      </p:sp>
      <p:sp>
        <p:nvSpPr>
          <p:cNvPr id="4" name="Contenidor d'imatge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a-ES"/>
          </a:p>
        </p:txBody>
      </p:sp>
      <p:sp>
        <p:nvSpPr>
          <p:cNvPr id="5" name="Contenidor de not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6" name="Contenidor de peu de pà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a-ES"/>
          </a:p>
        </p:txBody>
      </p:sp>
      <p:sp>
        <p:nvSpPr>
          <p:cNvPr id="7" name="Conteni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010A1A-0D39-40DC-911B-5F4CC54D28CF}"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86750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a:p>
        </p:txBody>
      </p:sp>
      <p:sp>
        <p:nvSpPr>
          <p:cNvPr id="4" name="Contenidor de número de diapositiva 3"/>
          <p:cNvSpPr>
            <a:spLocks noGrp="1"/>
          </p:cNvSpPr>
          <p:nvPr>
            <p:ph type="sldNum" sz="quarter" idx="10"/>
          </p:nvPr>
        </p:nvSpPr>
        <p:spPr/>
        <p:txBody>
          <a:bodyPr/>
          <a:lstStyle/>
          <a:p>
            <a:fld id="{25010A1A-0D39-40DC-911B-5F4CC54D28CF}" type="slidenum">
              <a:rPr lang="ca-ES" smtClean="0"/>
              <a:pPr/>
              <a:t>7</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4958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ol">
    <p:spTree>
      <p:nvGrpSpPr>
        <p:cNvPr id="1" name=""/>
        <p:cNvGrpSpPr/>
        <p:nvPr/>
      </p:nvGrpSpPr>
      <p:grpSpPr>
        <a:xfrm>
          <a:off x="0" y="0"/>
          <a:ext cx="0" cy="0"/>
          <a:chOff x="0" y="0"/>
          <a:chExt cx="0" cy="0"/>
        </a:xfrm>
      </p:grpSpPr>
      <p:sp>
        <p:nvSpPr>
          <p:cNvPr id="2" name="Títol 1"/>
          <p:cNvSpPr>
            <a:spLocks noGrp="1"/>
          </p:cNvSpPr>
          <p:nvPr>
            <p:ph type="ctrTitle"/>
          </p:nvPr>
        </p:nvSpPr>
        <p:spPr>
          <a:xfrm>
            <a:off x="685800" y="2130425"/>
            <a:ext cx="7772400" cy="1470025"/>
          </a:xfrm>
        </p:spPr>
        <p:txBody>
          <a:bodyPr/>
          <a:lstStyle/>
          <a:p>
            <a:r>
              <a:rPr lang="ca-ES" smtClean="0"/>
              <a:t>Feu clic aquí per editar l'estil</a:t>
            </a:r>
            <a:endParaRPr lang="ca-ES"/>
          </a:p>
        </p:txBody>
      </p:sp>
      <p:sp>
        <p:nvSpPr>
          <p:cNvPr id="3" name="Subtíto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a-ES" smtClean="0"/>
              <a:t>Feu clic aquí per editar l'estil de subtítols del patró.</a:t>
            </a:r>
            <a:endParaRPr lang="ca-ES"/>
          </a:p>
        </p:txBody>
      </p:sp>
      <p:sp>
        <p:nvSpPr>
          <p:cNvPr id="4" name="Contenidor de data 3"/>
          <p:cNvSpPr>
            <a:spLocks noGrp="1"/>
          </p:cNvSpPr>
          <p:nvPr>
            <p:ph type="dt" sz="half" idx="10"/>
          </p:nvPr>
        </p:nvSpPr>
        <p:spPr/>
        <p:txBody>
          <a:bodyPr/>
          <a:lstStyle/>
          <a:p>
            <a:fld id="{59393381-C78C-4F3E-AE1B-72FB0B69F9C1}" type="datetimeFigureOut">
              <a:rPr lang="ca-ES" smtClean="0"/>
              <a:pPr/>
              <a:t>15/6/16</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4A4EC6A6-1605-4243-953D-B92979B5A7D1}"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05380043"/>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ol i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contingut 2"/>
          <p:cNvSpPr>
            <a:spLocks noGrp="1"/>
          </p:cNvSpPr>
          <p:nvPr>
            <p:ph idx="1"/>
          </p:nvPr>
        </p:nvSpPr>
        <p:spPr/>
        <p:txBody>
          <a:body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data 3"/>
          <p:cNvSpPr>
            <a:spLocks noGrp="1"/>
          </p:cNvSpPr>
          <p:nvPr>
            <p:ph type="dt" sz="half" idx="10"/>
          </p:nvPr>
        </p:nvSpPr>
        <p:spPr/>
        <p:txBody>
          <a:bodyPr/>
          <a:lstStyle/>
          <a:p>
            <a:fld id="{59393381-C78C-4F3E-AE1B-72FB0B69F9C1}" type="datetimeFigureOut">
              <a:rPr lang="ca-ES" smtClean="0"/>
              <a:pPr/>
              <a:t>15/6/16</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4A4EC6A6-1605-4243-953D-B92979B5A7D1}"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82980351"/>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Capçalera de la secció">
    <p:spTree>
      <p:nvGrpSpPr>
        <p:cNvPr id="1" name=""/>
        <p:cNvGrpSpPr/>
        <p:nvPr/>
      </p:nvGrpSpPr>
      <p:grpSpPr>
        <a:xfrm>
          <a:off x="0" y="0"/>
          <a:ext cx="0" cy="0"/>
          <a:chOff x="0" y="0"/>
          <a:chExt cx="0" cy="0"/>
        </a:xfrm>
      </p:grpSpPr>
      <p:sp>
        <p:nvSpPr>
          <p:cNvPr id="2" name="Títol 1"/>
          <p:cNvSpPr>
            <a:spLocks noGrp="1"/>
          </p:cNvSpPr>
          <p:nvPr>
            <p:ph type="title"/>
          </p:nvPr>
        </p:nvSpPr>
        <p:spPr>
          <a:xfrm>
            <a:off x="722313" y="4406900"/>
            <a:ext cx="7772400" cy="1362075"/>
          </a:xfrm>
        </p:spPr>
        <p:txBody>
          <a:bodyPr anchor="t"/>
          <a:lstStyle>
            <a:lvl1pPr algn="l">
              <a:defRPr sz="4000" b="1" cap="all"/>
            </a:lvl1pPr>
          </a:lstStyle>
          <a:p>
            <a:r>
              <a:rPr lang="ca-ES" smtClean="0"/>
              <a:t>Feu clic aquí per editar l'estil</a:t>
            </a:r>
            <a:endParaRPr lang="ca-ES"/>
          </a:p>
        </p:txBody>
      </p:sp>
      <p:sp>
        <p:nvSpPr>
          <p:cNvPr id="3" name="Contenidor de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a-ES" smtClean="0"/>
              <a:t>Feu clic aquí per editar estils</a:t>
            </a:r>
          </a:p>
        </p:txBody>
      </p:sp>
      <p:sp>
        <p:nvSpPr>
          <p:cNvPr id="4" name="Contenidor de data 3"/>
          <p:cNvSpPr>
            <a:spLocks noGrp="1"/>
          </p:cNvSpPr>
          <p:nvPr>
            <p:ph type="dt" sz="half" idx="10"/>
          </p:nvPr>
        </p:nvSpPr>
        <p:spPr/>
        <p:txBody>
          <a:bodyPr/>
          <a:lstStyle/>
          <a:p>
            <a:fld id="{59393381-C78C-4F3E-AE1B-72FB0B69F9C1}" type="datetimeFigureOut">
              <a:rPr lang="ca-ES" smtClean="0"/>
              <a:pPr/>
              <a:t>15/6/16</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4A4EC6A6-1605-4243-953D-B92979B5A7D1}"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55273139"/>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conting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conting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Contenidor de data 4"/>
          <p:cNvSpPr>
            <a:spLocks noGrp="1"/>
          </p:cNvSpPr>
          <p:nvPr>
            <p:ph type="dt" sz="half" idx="10"/>
          </p:nvPr>
        </p:nvSpPr>
        <p:spPr/>
        <p:txBody>
          <a:bodyPr/>
          <a:lstStyle/>
          <a:p>
            <a:fld id="{59393381-C78C-4F3E-AE1B-72FB0B69F9C1}" type="datetimeFigureOut">
              <a:rPr lang="ca-ES" smtClean="0"/>
              <a:pPr/>
              <a:t>15/6/16</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4A4EC6A6-1605-4243-953D-B92979B5A7D1}"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2966720"/>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lvl1pPr>
              <a:defRPr/>
            </a:lvl1pPr>
          </a:lstStyle>
          <a:p>
            <a:r>
              <a:rPr lang="ca-ES" smtClean="0"/>
              <a:t>Feu clic aquí per editar l'estil</a:t>
            </a:r>
            <a:endParaRPr lang="ca-ES"/>
          </a:p>
        </p:txBody>
      </p:sp>
      <p:sp>
        <p:nvSpPr>
          <p:cNvPr id="3" name="Contenidor de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4" name="Contenidor de conting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Contenidor de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6" name="Contenidor de conting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7" name="Contenidor de data 6"/>
          <p:cNvSpPr>
            <a:spLocks noGrp="1"/>
          </p:cNvSpPr>
          <p:nvPr>
            <p:ph type="dt" sz="half" idx="10"/>
          </p:nvPr>
        </p:nvSpPr>
        <p:spPr/>
        <p:txBody>
          <a:bodyPr/>
          <a:lstStyle/>
          <a:p>
            <a:fld id="{59393381-C78C-4F3E-AE1B-72FB0B69F9C1}" type="datetimeFigureOut">
              <a:rPr lang="ca-ES" smtClean="0"/>
              <a:pPr/>
              <a:t>15/6/16</a:t>
            </a:fld>
            <a:endParaRPr lang="ca-ES"/>
          </a:p>
        </p:txBody>
      </p:sp>
      <p:sp>
        <p:nvSpPr>
          <p:cNvPr id="8" name="Contenidor de peu de pàgina 7"/>
          <p:cNvSpPr>
            <a:spLocks noGrp="1"/>
          </p:cNvSpPr>
          <p:nvPr>
            <p:ph type="ftr" sz="quarter" idx="11"/>
          </p:nvPr>
        </p:nvSpPr>
        <p:spPr/>
        <p:txBody>
          <a:bodyPr/>
          <a:lstStyle/>
          <a:p>
            <a:endParaRPr lang="ca-ES"/>
          </a:p>
        </p:txBody>
      </p:sp>
      <p:sp>
        <p:nvSpPr>
          <p:cNvPr id="9" name="Contenidor de número de diapositiva 8"/>
          <p:cNvSpPr>
            <a:spLocks noGrp="1"/>
          </p:cNvSpPr>
          <p:nvPr>
            <p:ph type="sldNum" sz="quarter" idx="12"/>
          </p:nvPr>
        </p:nvSpPr>
        <p:spPr/>
        <p:txBody>
          <a:bodyPr/>
          <a:lstStyle/>
          <a:p>
            <a:fld id="{4A4EC6A6-1605-4243-953D-B92979B5A7D1}"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41229290"/>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Només títo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data 2"/>
          <p:cNvSpPr>
            <a:spLocks noGrp="1"/>
          </p:cNvSpPr>
          <p:nvPr>
            <p:ph type="dt" sz="half" idx="10"/>
          </p:nvPr>
        </p:nvSpPr>
        <p:spPr/>
        <p:txBody>
          <a:bodyPr/>
          <a:lstStyle/>
          <a:p>
            <a:fld id="{59393381-C78C-4F3E-AE1B-72FB0B69F9C1}" type="datetimeFigureOut">
              <a:rPr lang="ca-ES" smtClean="0"/>
              <a:pPr/>
              <a:t>15/6/16</a:t>
            </a:fld>
            <a:endParaRPr lang="ca-ES"/>
          </a:p>
        </p:txBody>
      </p:sp>
      <p:sp>
        <p:nvSpPr>
          <p:cNvPr id="4" name="Contenidor de peu de pàgina 3"/>
          <p:cNvSpPr>
            <a:spLocks noGrp="1"/>
          </p:cNvSpPr>
          <p:nvPr>
            <p:ph type="ftr" sz="quarter" idx="11"/>
          </p:nvPr>
        </p:nvSpPr>
        <p:spPr/>
        <p:txBody>
          <a:bodyPr/>
          <a:lstStyle/>
          <a:p>
            <a:endParaRPr lang="ca-ES"/>
          </a:p>
        </p:txBody>
      </p:sp>
      <p:sp>
        <p:nvSpPr>
          <p:cNvPr id="5" name="Contenidor de número de diapositiva 4"/>
          <p:cNvSpPr>
            <a:spLocks noGrp="1"/>
          </p:cNvSpPr>
          <p:nvPr>
            <p:ph type="sldNum" sz="quarter" idx="12"/>
          </p:nvPr>
        </p:nvSpPr>
        <p:spPr/>
        <p:txBody>
          <a:bodyPr/>
          <a:lstStyle/>
          <a:p>
            <a:fld id="{4A4EC6A6-1605-4243-953D-B92979B5A7D1}"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1197126"/>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
    <p:spTree>
      <p:nvGrpSpPr>
        <p:cNvPr id="1" name=""/>
        <p:cNvGrpSpPr/>
        <p:nvPr/>
      </p:nvGrpSpPr>
      <p:grpSpPr>
        <a:xfrm>
          <a:off x="0" y="0"/>
          <a:ext cx="0" cy="0"/>
          <a:chOff x="0" y="0"/>
          <a:chExt cx="0" cy="0"/>
        </a:xfrm>
      </p:grpSpPr>
      <p:sp>
        <p:nvSpPr>
          <p:cNvPr id="2" name="Contenidor de data 1"/>
          <p:cNvSpPr>
            <a:spLocks noGrp="1"/>
          </p:cNvSpPr>
          <p:nvPr>
            <p:ph type="dt" sz="half" idx="10"/>
          </p:nvPr>
        </p:nvSpPr>
        <p:spPr/>
        <p:txBody>
          <a:bodyPr/>
          <a:lstStyle/>
          <a:p>
            <a:fld id="{59393381-C78C-4F3E-AE1B-72FB0B69F9C1}" type="datetimeFigureOut">
              <a:rPr lang="ca-ES" smtClean="0"/>
              <a:pPr/>
              <a:t>15/6/16</a:t>
            </a:fld>
            <a:endParaRPr lang="ca-ES"/>
          </a:p>
        </p:txBody>
      </p:sp>
      <p:sp>
        <p:nvSpPr>
          <p:cNvPr id="3" name="Contenidor de peu de pàgina 2"/>
          <p:cNvSpPr>
            <a:spLocks noGrp="1"/>
          </p:cNvSpPr>
          <p:nvPr>
            <p:ph type="ftr" sz="quarter" idx="11"/>
          </p:nvPr>
        </p:nvSpPr>
        <p:spPr/>
        <p:txBody>
          <a:bodyPr/>
          <a:lstStyle/>
          <a:p>
            <a:endParaRPr lang="ca-ES"/>
          </a:p>
        </p:txBody>
      </p:sp>
      <p:sp>
        <p:nvSpPr>
          <p:cNvPr id="4" name="Contenidor de número de diapositiva 3"/>
          <p:cNvSpPr>
            <a:spLocks noGrp="1"/>
          </p:cNvSpPr>
          <p:nvPr>
            <p:ph type="sldNum" sz="quarter" idx="12"/>
          </p:nvPr>
        </p:nvSpPr>
        <p:spPr/>
        <p:txBody>
          <a:bodyPr/>
          <a:lstStyle/>
          <a:p>
            <a:fld id="{4A4EC6A6-1605-4243-953D-B92979B5A7D1}"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04496092"/>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ingut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457200" y="273050"/>
            <a:ext cx="3008313" cy="1162050"/>
          </a:xfrm>
        </p:spPr>
        <p:txBody>
          <a:bodyPr anchor="b"/>
          <a:lstStyle>
            <a:lvl1pPr algn="l">
              <a:defRPr sz="2000" b="1"/>
            </a:lvl1pPr>
          </a:lstStyle>
          <a:p>
            <a:r>
              <a:rPr lang="ca-ES" smtClean="0"/>
              <a:t>Feu clic aquí per editar l'estil</a:t>
            </a:r>
            <a:endParaRPr lang="ca-ES"/>
          </a:p>
        </p:txBody>
      </p:sp>
      <p:sp>
        <p:nvSpPr>
          <p:cNvPr id="3" name="Contenidor de conting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Contenidor de data 4"/>
          <p:cNvSpPr>
            <a:spLocks noGrp="1"/>
          </p:cNvSpPr>
          <p:nvPr>
            <p:ph type="dt" sz="half" idx="10"/>
          </p:nvPr>
        </p:nvSpPr>
        <p:spPr/>
        <p:txBody>
          <a:bodyPr/>
          <a:lstStyle/>
          <a:p>
            <a:fld id="{59393381-C78C-4F3E-AE1B-72FB0B69F9C1}" type="datetimeFigureOut">
              <a:rPr lang="ca-ES" smtClean="0"/>
              <a:pPr/>
              <a:t>15/6/16</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4A4EC6A6-1605-4243-953D-B92979B5A7D1}"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39218723"/>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tge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1792288" y="4800600"/>
            <a:ext cx="5486400" cy="566738"/>
          </a:xfrm>
        </p:spPr>
        <p:txBody>
          <a:bodyPr anchor="b"/>
          <a:lstStyle>
            <a:lvl1pPr algn="l">
              <a:defRPr sz="2000" b="1"/>
            </a:lvl1pPr>
          </a:lstStyle>
          <a:p>
            <a:r>
              <a:rPr lang="ca-ES" smtClean="0"/>
              <a:t>Feu clic aquí per editar l'estil</a:t>
            </a:r>
            <a:endParaRPr lang="ca-ES"/>
          </a:p>
        </p:txBody>
      </p:sp>
      <p:sp>
        <p:nvSpPr>
          <p:cNvPr id="3" name="Contenidor d'imat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a-ES"/>
          </a:p>
        </p:txBody>
      </p:sp>
      <p:sp>
        <p:nvSpPr>
          <p:cNvPr id="4" name="Contenidor de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Contenidor de data 4"/>
          <p:cNvSpPr>
            <a:spLocks noGrp="1"/>
          </p:cNvSpPr>
          <p:nvPr>
            <p:ph type="dt" sz="half" idx="10"/>
          </p:nvPr>
        </p:nvSpPr>
        <p:spPr/>
        <p:txBody>
          <a:bodyPr/>
          <a:lstStyle/>
          <a:p>
            <a:fld id="{59393381-C78C-4F3E-AE1B-72FB0B69F9C1}" type="datetimeFigureOut">
              <a:rPr lang="ca-ES" smtClean="0"/>
              <a:pPr/>
              <a:t>15/6/16</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4A4EC6A6-1605-4243-953D-B92979B5A7D1}"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16981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ol i text vertica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text vertical 2"/>
          <p:cNvSpPr>
            <a:spLocks noGrp="1"/>
          </p:cNvSpPr>
          <p:nvPr>
            <p:ph type="body" orient="vert" idx="1"/>
          </p:nvPr>
        </p:nvSpPr>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data 3"/>
          <p:cNvSpPr>
            <a:spLocks noGrp="1"/>
          </p:cNvSpPr>
          <p:nvPr>
            <p:ph type="dt" sz="half" idx="10"/>
          </p:nvPr>
        </p:nvSpPr>
        <p:spPr/>
        <p:txBody>
          <a:bodyPr/>
          <a:lstStyle/>
          <a:p>
            <a:fld id="{59393381-C78C-4F3E-AE1B-72FB0B69F9C1}" type="datetimeFigureOut">
              <a:rPr lang="ca-ES" smtClean="0"/>
              <a:pPr/>
              <a:t>15/6/16</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4A4EC6A6-1605-4243-953D-B92979B5A7D1}"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51211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ol vertical i text">
    <p:spTree>
      <p:nvGrpSpPr>
        <p:cNvPr id="1" name=""/>
        <p:cNvGrpSpPr/>
        <p:nvPr/>
      </p:nvGrpSpPr>
      <p:grpSpPr>
        <a:xfrm>
          <a:off x="0" y="0"/>
          <a:ext cx="0" cy="0"/>
          <a:chOff x="0" y="0"/>
          <a:chExt cx="0" cy="0"/>
        </a:xfrm>
      </p:grpSpPr>
      <p:sp>
        <p:nvSpPr>
          <p:cNvPr id="2" name="Títol vertical 1"/>
          <p:cNvSpPr>
            <a:spLocks noGrp="1"/>
          </p:cNvSpPr>
          <p:nvPr>
            <p:ph type="title" orient="vert"/>
          </p:nvPr>
        </p:nvSpPr>
        <p:spPr>
          <a:xfrm>
            <a:off x="6629400" y="274638"/>
            <a:ext cx="2057400" cy="5851525"/>
          </a:xfrm>
        </p:spPr>
        <p:txBody>
          <a:bodyPr vert="eaVert"/>
          <a:lstStyle/>
          <a:p>
            <a:r>
              <a:rPr lang="ca-ES" smtClean="0"/>
              <a:t>Feu clic aquí per editar l'estil</a:t>
            </a:r>
            <a:endParaRPr lang="ca-ES"/>
          </a:p>
        </p:txBody>
      </p:sp>
      <p:sp>
        <p:nvSpPr>
          <p:cNvPr id="3" name="Contenidor de text vertical 2"/>
          <p:cNvSpPr>
            <a:spLocks noGrp="1"/>
          </p:cNvSpPr>
          <p:nvPr>
            <p:ph type="body" orient="vert" idx="1"/>
          </p:nvPr>
        </p:nvSpPr>
        <p:spPr>
          <a:xfrm>
            <a:off x="457200" y="274638"/>
            <a:ext cx="6019800" cy="5851525"/>
          </a:xfrm>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data 3"/>
          <p:cNvSpPr>
            <a:spLocks noGrp="1"/>
          </p:cNvSpPr>
          <p:nvPr>
            <p:ph type="dt" sz="half" idx="10"/>
          </p:nvPr>
        </p:nvSpPr>
        <p:spPr/>
        <p:txBody>
          <a:bodyPr/>
          <a:lstStyle/>
          <a:p>
            <a:fld id="{59393381-C78C-4F3E-AE1B-72FB0B69F9C1}" type="datetimeFigureOut">
              <a:rPr lang="ca-ES" smtClean="0"/>
              <a:pPr/>
              <a:t>15/6/16</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4A4EC6A6-1605-4243-953D-B92979B5A7D1}"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0344498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13">
            <a:alphaModFix amt="3000"/>
          </a:blip>
          <a:srcRect/>
          <a:tile tx="0" ty="0" sx="100000" sy="100000" flip="none" algn="tl"/>
        </a:blipFill>
        <a:effectLst/>
      </p:bgPr>
    </p:bg>
    <p:spTree>
      <p:nvGrpSpPr>
        <p:cNvPr id="1" name=""/>
        <p:cNvGrpSpPr/>
        <p:nvPr/>
      </p:nvGrpSpPr>
      <p:grpSpPr>
        <a:xfrm>
          <a:off x="0" y="0"/>
          <a:ext cx="0" cy="0"/>
          <a:chOff x="0" y="0"/>
          <a:chExt cx="0" cy="0"/>
        </a:xfrm>
      </p:grpSpPr>
      <p:sp>
        <p:nvSpPr>
          <p:cNvPr id="2" name="Contenidor de títo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a-ES" smtClean="0"/>
              <a:t>Feu clic aquí per editar l'estil</a:t>
            </a:r>
            <a:endParaRPr lang="ca-ES"/>
          </a:p>
        </p:txBody>
      </p:sp>
      <p:sp>
        <p:nvSpPr>
          <p:cNvPr id="3" name="Contenidor de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393381-C78C-4F3E-AE1B-72FB0B69F9C1}" type="datetimeFigureOut">
              <a:rPr lang="ca-ES" smtClean="0"/>
              <a:pPr/>
              <a:t>15/6/16</a:t>
            </a:fld>
            <a:endParaRPr lang="ca-ES"/>
          </a:p>
        </p:txBody>
      </p:sp>
      <p:sp>
        <p:nvSpPr>
          <p:cNvPr id="5" name="Contenidor de peu de pà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a-ES"/>
          </a:p>
        </p:txBody>
      </p:sp>
      <p:sp>
        <p:nvSpPr>
          <p:cNvPr id="6" name="Conteni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4EC6A6-1605-4243-953D-B92979B5A7D1}" type="slidenum">
              <a:rPr lang="ca-ES" smtClean="0"/>
              <a:pPr/>
              <a:t>‹Nr.›</a:t>
            </a:fld>
            <a:endParaRPr lang="ca-E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61853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png"/><Relationship Id="rId5" Type="http://schemas.openxmlformats.org/officeDocument/2006/relationships/hyperlink" Target="https://fraudeinterno.wordpress.com/" TargetMode="External"/><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smtClean="0"/>
              <a:t>COLABORACIÓN FORMATIVA</a:t>
            </a:r>
            <a:endParaRPr lang="ca-ES" dirty="0"/>
          </a:p>
        </p:txBody>
      </p:sp>
      <p:pic>
        <p:nvPicPr>
          <p:cNvPr id="5" name="Contenidor de contingut 4"/>
          <p:cNvPicPr>
            <a:picLocks noGrp="1" noChangeAspect="1"/>
          </p:cNvPicPr>
          <p:nvPr>
            <p:ph sz="half"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776287" y="3229769"/>
            <a:ext cx="3400425" cy="1266825"/>
          </a:xfrm>
        </p:spPr>
      </p:pic>
      <p:pic>
        <p:nvPicPr>
          <p:cNvPr id="6" name="Contenidor de contingut 5"/>
          <p:cNvPicPr>
            <a:picLocks noGrp="1" noChangeAspect="1"/>
          </p:cNvPicPr>
          <p:nvPr>
            <p:ph sz="half" idx="2"/>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860032" y="1754298"/>
            <a:ext cx="3826768" cy="4318561"/>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325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anim calcmode="lin" valueType="num">
                                      <p:cBhvr>
                                        <p:cTn id="15" dur="2000" fill="hold"/>
                                        <p:tgtEl>
                                          <p:spTgt spid="6"/>
                                        </p:tgtEl>
                                        <p:attrNameLst>
                                          <p:attrName>ppt_w</p:attrName>
                                        </p:attrNameLst>
                                      </p:cBhvr>
                                      <p:tavLst>
                                        <p:tav tm="0" fmla="#ppt_w*sin(2.5*pi*$)">
                                          <p:val>
                                            <p:fltVal val="0"/>
                                          </p:val>
                                        </p:tav>
                                        <p:tav tm="100000">
                                          <p:val>
                                            <p:fltVal val="1"/>
                                          </p:val>
                                        </p:tav>
                                      </p:tavLst>
                                    </p:anim>
                                    <p:anim calcmode="lin" valueType="num">
                                      <p:cBhvr>
                                        <p:cTn id="16"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ol 1"/>
          <p:cNvSpPr>
            <a:spLocks noGrp="1"/>
          </p:cNvSpPr>
          <p:nvPr>
            <p:ph type="ctrTitle"/>
          </p:nvPr>
        </p:nvSpPr>
        <p:spPr/>
        <p:txBody>
          <a:bodyPr/>
          <a:lstStyle/>
          <a:p>
            <a:r>
              <a:rPr lang="ca-ES" dirty="0" smtClean="0"/>
              <a:t>CONTROLES ANTIFRAUDE</a:t>
            </a:r>
            <a:endParaRPr lang="ca-ES" dirty="0"/>
          </a:p>
        </p:txBody>
      </p:sp>
      <p:sp>
        <p:nvSpPr>
          <p:cNvPr id="3" name="Subtítol 2"/>
          <p:cNvSpPr>
            <a:spLocks noGrp="1"/>
          </p:cNvSpPr>
          <p:nvPr>
            <p:ph type="subTitle" idx="1"/>
          </p:nvPr>
        </p:nvSpPr>
        <p:spPr/>
        <p:txBody>
          <a:bodyPr/>
          <a:lstStyle/>
          <a:p>
            <a:r>
              <a:rPr lang="ca-ES" dirty="0" smtClean="0"/>
              <a:t>EL CUADRO DE MANDOS COMO MOTOR DETECTIVO DE FRAUDES</a:t>
            </a:r>
            <a:endParaRPr lang="ca-E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05741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smtClean="0"/>
              <a:t>ÍNDICE</a:t>
            </a:r>
            <a:endParaRPr lang="ca-ES" dirty="0"/>
          </a:p>
        </p:txBody>
      </p:sp>
      <p:sp>
        <p:nvSpPr>
          <p:cNvPr id="3" name="Contenidor de contingut 2"/>
          <p:cNvSpPr>
            <a:spLocks noGrp="1"/>
          </p:cNvSpPr>
          <p:nvPr>
            <p:ph idx="1"/>
          </p:nvPr>
        </p:nvSpPr>
        <p:spPr/>
        <p:txBody>
          <a:bodyPr>
            <a:normAutofit fontScale="92500" lnSpcReduction="10000"/>
          </a:bodyPr>
          <a:lstStyle/>
          <a:p>
            <a:r>
              <a:rPr lang="ca-ES" dirty="0" smtClean="0"/>
              <a:t>¿DÓNDE ESTAMOS?</a:t>
            </a:r>
          </a:p>
          <a:p>
            <a:r>
              <a:rPr lang="ca-ES" dirty="0" smtClean="0"/>
              <a:t>ADMINISTRACIÓN DEL FRAUDE INTERNO</a:t>
            </a:r>
          </a:p>
          <a:p>
            <a:r>
              <a:rPr lang="ca-ES" dirty="0"/>
              <a:t>ELEMENTOS DE UN PROGRAMA INTEGRAL </a:t>
            </a:r>
            <a:br>
              <a:rPr lang="ca-ES" dirty="0"/>
            </a:br>
            <a:r>
              <a:rPr lang="ca-ES" dirty="0"/>
              <a:t>DE ADMINISTRACIÓN DE </a:t>
            </a:r>
            <a:r>
              <a:rPr lang="ca-ES" dirty="0" smtClean="0"/>
              <a:t>RIESGOS</a:t>
            </a:r>
          </a:p>
          <a:p>
            <a:r>
              <a:rPr lang="ca-ES" dirty="0" smtClean="0"/>
              <a:t>COMO DISEÑAR LOS CONTROLES ANTIFRAUDE</a:t>
            </a:r>
          </a:p>
          <a:p>
            <a:r>
              <a:rPr lang="ca-ES" dirty="0" smtClean="0"/>
              <a:t>COMO TRATAR LOS CONTROLES ANTIFRAUDE</a:t>
            </a:r>
          </a:p>
          <a:p>
            <a:r>
              <a:rPr lang="ca-ES" dirty="0" smtClean="0"/>
              <a:t>COMO DISEÑAR UN CUADRO DE MANDOS</a:t>
            </a:r>
          </a:p>
          <a:p>
            <a:r>
              <a:rPr lang="ca-ES" dirty="0" smtClean="0"/>
              <a:t>CONCLUSIONES</a:t>
            </a:r>
          </a:p>
          <a:p>
            <a:r>
              <a:rPr lang="ca-ES" dirty="0" smtClean="0"/>
              <a:t>MESA REDONDA DE PREGUNTAS </a:t>
            </a:r>
            <a:endParaRPr lang="ca-E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380654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normAutofit/>
          </a:bodyPr>
          <a:lstStyle/>
          <a:p>
            <a:r>
              <a:rPr lang="ca-ES" sz="2800" dirty="0" smtClean="0"/>
              <a:t>¿DÓNDE ESTAMOS?</a:t>
            </a:r>
            <a:endParaRPr lang="ca-ES" sz="2800" dirty="0"/>
          </a:p>
        </p:txBody>
      </p:sp>
      <p:sp>
        <p:nvSpPr>
          <p:cNvPr id="3" name="Contenidor de contingut 2"/>
          <p:cNvSpPr>
            <a:spLocks noGrp="1"/>
          </p:cNvSpPr>
          <p:nvPr>
            <p:ph idx="1"/>
          </p:nvPr>
        </p:nvSpPr>
        <p:spPr/>
        <p:txBody>
          <a:bodyPr>
            <a:normAutofit fontScale="70000" lnSpcReduction="20000"/>
          </a:bodyPr>
          <a:lstStyle/>
          <a:p>
            <a:pPr>
              <a:spcAft>
                <a:spcPts val="1200"/>
              </a:spcAft>
            </a:pPr>
            <a:r>
              <a:rPr lang="es-ES" dirty="0"/>
              <a:t>El 80% de las empresas de todos los sectores reconoce haber sido víctima de algún tipo de fraude , y curiosamente más de la mitad no implanta un sistema de integral contra el fraude interno</a:t>
            </a:r>
            <a:r>
              <a:rPr lang="es-ES" dirty="0" smtClean="0"/>
              <a:t>.</a:t>
            </a:r>
            <a:endParaRPr lang="ca-ES" dirty="0"/>
          </a:p>
          <a:p>
            <a:pPr>
              <a:spcAft>
                <a:spcPts val="1200"/>
              </a:spcAft>
            </a:pPr>
            <a:r>
              <a:rPr lang="es-ES" dirty="0"/>
              <a:t>Los objetivos principales de un programa integral de administración de riesgos de fraude son: prevenir, detectar y dar respuesta a los fraudes y conductas impropias en la empresa.</a:t>
            </a:r>
            <a:endParaRPr lang="ca-ES" dirty="0"/>
          </a:p>
          <a:p>
            <a:pPr>
              <a:spcAft>
                <a:spcPts val="1200"/>
              </a:spcAft>
            </a:pPr>
            <a:r>
              <a:rPr lang="es-ES" dirty="0"/>
              <a:t>Todas las compañías son susceptibles de padecer algún tipo de </a:t>
            </a:r>
            <a:r>
              <a:rPr lang="es-ES" dirty="0" smtClean="0"/>
              <a:t>fraude. </a:t>
            </a:r>
            <a:r>
              <a:rPr lang="es-ES" dirty="0"/>
              <a:t>A pesar de esto, se ha visto que este riesgo se mitiga sustancialmente cuando las empresas cuentan con un programa integral que permite combinar mecanismos de cambio cultural con controles internos en los procesos de negocio.</a:t>
            </a:r>
            <a:endParaRPr lang="ca-ES" dirty="0"/>
          </a:p>
          <a:p>
            <a:pPr>
              <a:spcAft>
                <a:spcPts val="1200"/>
              </a:spcAft>
            </a:pPr>
            <a:r>
              <a:rPr lang="es-ES" dirty="0"/>
              <a:t>Un adecuado sistema de administración de riesgos debe partir de una estructura sólida de gobierno corporativo</a:t>
            </a:r>
            <a:endParaRPr lang="ca-E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9369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normAutofit/>
          </a:bodyPr>
          <a:lstStyle/>
          <a:p>
            <a:r>
              <a:rPr lang="es-ES" sz="2800" dirty="0"/>
              <a:t>ADMINISTRACIÓN DEL FRAUDE </a:t>
            </a:r>
            <a:r>
              <a:rPr lang="es-ES" sz="2800" dirty="0" smtClean="0"/>
              <a:t>INTERNO</a:t>
            </a:r>
            <a:endParaRPr lang="ca-ES" sz="2800" dirty="0"/>
          </a:p>
        </p:txBody>
      </p:sp>
      <p:sp>
        <p:nvSpPr>
          <p:cNvPr id="3" name="Contenidor de contingut 2"/>
          <p:cNvSpPr>
            <a:spLocks noGrp="1"/>
          </p:cNvSpPr>
          <p:nvPr>
            <p:ph idx="1"/>
          </p:nvPr>
        </p:nvSpPr>
        <p:spPr/>
        <p:txBody>
          <a:bodyPr>
            <a:normAutofit fontScale="55000" lnSpcReduction="20000"/>
          </a:bodyPr>
          <a:lstStyle/>
          <a:p>
            <a:pPr marL="0" indent="0">
              <a:buNone/>
            </a:pPr>
            <a:r>
              <a:rPr lang="es-ES" dirty="0"/>
              <a:t>Para una correcta administración del fraude interno, esté debe estar focalizado a</a:t>
            </a:r>
            <a:r>
              <a:rPr lang="es-ES" dirty="0" smtClean="0"/>
              <a:t>:</a:t>
            </a:r>
          </a:p>
          <a:p>
            <a:pPr marL="0" indent="0">
              <a:buNone/>
            </a:pPr>
            <a:endParaRPr lang="ca-ES" dirty="0"/>
          </a:p>
          <a:p>
            <a:pPr lvl="0">
              <a:spcAft>
                <a:spcPts val="1200"/>
              </a:spcAft>
            </a:pPr>
            <a:r>
              <a:rPr lang="es-ES" dirty="0"/>
              <a:t>Prevenir, detectar y responder ante la dirección de cualquier irregularidad.</a:t>
            </a:r>
            <a:endParaRPr lang="ca-ES" dirty="0"/>
          </a:p>
          <a:p>
            <a:pPr lvl="0">
              <a:spcAft>
                <a:spcPts val="1200"/>
              </a:spcAft>
            </a:pPr>
            <a:r>
              <a:rPr lang="es-ES" dirty="0"/>
              <a:t>Delimitar las responsabilidades de los integrantes de la evaluación del fraude, creando si la estructura organizativa lo permite, un área específica de Auditoría Interna y desarrollar una metodología o programa antifraude.</a:t>
            </a:r>
            <a:endParaRPr lang="ca-ES" dirty="0"/>
          </a:p>
          <a:p>
            <a:pPr lvl="0">
              <a:spcAft>
                <a:spcPts val="1200"/>
              </a:spcAft>
            </a:pPr>
            <a:r>
              <a:rPr lang="es-ES" dirty="0"/>
              <a:t>Implementar un proceso continuo dentro de la evaluación del control interno.</a:t>
            </a:r>
            <a:endParaRPr lang="ca-ES" dirty="0"/>
          </a:p>
          <a:p>
            <a:pPr lvl="0">
              <a:spcAft>
                <a:spcPts val="1200"/>
              </a:spcAft>
            </a:pPr>
            <a:r>
              <a:rPr lang="es-ES" dirty="0"/>
              <a:t>Fomentar la comunicación y formación de toda la plantilla.</a:t>
            </a:r>
            <a:endParaRPr lang="ca-ES" dirty="0"/>
          </a:p>
          <a:p>
            <a:pPr lvl="0">
              <a:spcAft>
                <a:spcPts val="1200"/>
              </a:spcAft>
            </a:pPr>
            <a:r>
              <a:rPr lang="es-ES" dirty="0"/>
              <a:t>Implementar un proceso continuo de revisión y mejora.</a:t>
            </a:r>
            <a:endParaRPr lang="ca-ES" dirty="0"/>
          </a:p>
          <a:p>
            <a:pPr marL="0" indent="0">
              <a:spcAft>
                <a:spcPts val="1200"/>
              </a:spcAft>
              <a:buNone/>
            </a:pPr>
            <a:r>
              <a:rPr lang="es-ES" dirty="0"/>
              <a:t>Un programa efectivo de administración de fraude requiere que toda la organización participe en la gestión del riesgo de fraude, </a:t>
            </a:r>
            <a:r>
              <a:rPr lang="es-ES" b="1" dirty="0"/>
              <a:t>siendo esencial el apoyo y implicación de la alta dirección y la gerencia</a:t>
            </a:r>
            <a:r>
              <a:rPr lang="es-ES" dirty="0"/>
              <a:t>.</a:t>
            </a:r>
            <a:endParaRPr lang="ca-ES" dirty="0"/>
          </a:p>
          <a:p>
            <a:endParaRPr lang="ca-E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397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5"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additive="base">
                                        <p:cTn id="20"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1"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2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 calcmode="lin" valueType="num">
                                      <p:cBhvr additive="base">
                                        <p:cTn id="3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9" dur="2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5" presetClass="entr" presetSubtype="0" fill="hold" nodeType="clickEffect">
                                  <p:stCondLst>
                                    <p:cond delay="0"/>
                                  </p:stCondLst>
                                  <p:iterate type="lt">
                                    <p:tmPct val="0"/>
                                  </p:iterate>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2000"/>
                                        <p:tgtEl>
                                          <p:spTgt spid="3">
                                            <p:txEl>
                                              <p:pRg st="7" end="7"/>
                                            </p:txEl>
                                          </p:spTgt>
                                        </p:tgtEl>
                                      </p:cBhvr>
                                    </p:animEffect>
                                    <p:anim calcmode="lin" valueType="num">
                                      <p:cBhvr>
                                        <p:cTn id="45" dur="2000" fill="hold"/>
                                        <p:tgtEl>
                                          <p:spTgt spid="3">
                                            <p:txEl>
                                              <p:pRg st="7" end="7"/>
                                            </p:txEl>
                                          </p:spTgt>
                                        </p:tgtEl>
                                        <p:attrNameLst>
                                          <p:attrName>ppt_w</p:attrName>
                                        </p:attrNameLst>
                                      </p:cBhvr>
                                      <p:tavLst>
                                        <p:tav tm="0" fmla="#ppt_w*sin(2.5*pi*$)">
                                          <p:val>
                                            <p:fltVal val="0"/>
                                          </p:val>
                                        </p:tav>
                                        <p:tav tm="100000">
                                          <p:val>
                                            <p:fltVal val="1"/>
                                          </p:val>
                                        </p:tav>
                                      </p:tavLst>
                                    </p:anim>
                                    <p:anim calcmode="lin" valueType="num">
                                      <p:cBhvr>
                                        <p:cTn id="46" dur="2000" fill="hold"/>
                                        <p:tgtEl>
                                          <p:spTgt spid="3">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18" presetClass="emph" presetSubtype="0" fill="hold" nodeType="clickEffect">
                                  <p:stCondLst>
                                    <p:cond delay="0"/>
                                  </p:stCondLst>
                                  <p:iterate type="lt">
                                    <p:tmPct val="4000"/>
                                  </p:iterate>
                                  <p:childTnLst>
                                    <p:set>
                                      <p:cBhvr override="childStyle">
                                        <p:cTn id="50" dur="500" fill="hold"/>
                                        <p:tgtEl>
                                          <p:spTgt spid="3">
                                            <p:txEl>
                                              <p:pRg st="7" end="7"/>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 name="Oval 24"/>
          <p:cNvSpPr/>
          <p:nvPr/>
        </p:nvSpPr>
        <p:spPr>
          <a:xfrm rot="2229592">
            <a:off x="4782268" y="2800516"/>
            <a:ext cx="2391265" cy="3223121"/>
          </a:xfrm>
          <a:prstGeom prst="ellipse">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ca-ES"/>
          </a:p>
        </p:txBody>
      </p:sp>
      <p:sp>
        <p:nvSpPr>
          <p:cNvPr id="2" name="Títol 1"/>
          <p:cNvSpPr>
            <a:spLocks noGrp="1"/>
          </p:cNvSpPr>
          <p:nvPr>
            <p:ph type="title"/>
          </p:nvPr>
        </p:nvSpPr>
        <p:spPr/>
        <p:txBody>
          <a:bodyPr>
            <a:normAutofit/>
          </a:bodyPr>
          <a:lstStyle/>
          <a:p>
            <a:r>
              <a:rPr lang="es-ES" sz="2800" dirty="0"/>
              <a:t>ADMINISTRACIÓN DEL FRAUDE INTERNO</a:t>
            </a:r>
            <a:endParaRPr lang="ca-ES" sz="2800" dirty="0"/>
          </a:p>
        </p:txBody>
      </p:sp>
      <p:sp>
        <p:nvSpPr>
          <p:cNvPr id="3" name="Contenidor de contingut 2"/>
          <p:cNvSpPr>
            <a:spLocks noGrp="1"/>
          </p:cNvSpPr>
          <p:nvPr>
            <p:ph idx="1"/>
          </p:nvPr>
        </p:nvSpPr>
        <p:spPr/>
        <p:txBody>
          <a:bodyPr/>
          <a:lstStyle/>
          <a:p>
            <a:endParaRPr lang="ca-ES" dirty="0"/>
          </a:p>
        </p:txBody>
      </p:sp>
      <p:sp>
        <p:nvSpPr>
          <p:cNvPr id="4" name="Oval 3"/>
          <p:cNvSpPr/>
          <p:nvPr/>
        </p:nvSpPr>
        <p:spPr>
          <a:xfrm>
            <a:off x="3707903" y="3162548"/>
            <a:ext cx="1139896" cy="1130548"/>
          </a:xfrm>
          <a:prstGeom prst="ellips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ca-ES" sz="1200" dirty="0" smtClean="0">
                <a:solidFill>
                  <a:schemeClr val="tx1"/>
                </a:solidFill>
              </a:rPr>
              <a:t>CASOS DE FRAUDE INTERNO</a:t>
            </a:r>
          </a:p>
        </p:txBody>
      </p:sp>
      <p:sp>
        <p:nvSpPr>
          <p:cNvPr id="6" name="Rectangle arrodonit 5"/>
          <p:cNvSpPr/>
          <p:nvPr/>
        </p:nvSpPr>
        <p:spPr>
          <a:xfrm>
            <a:off x="3520105" y="1670323"/>
            <a:ext cx="1476164" cy="864096"/>
          </a:xfrm>
          <a:prstGeom prst="round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ca-ES" sz="1050" b="1" dirty="0" smtClean="0">
                <a:solidFill>
                  <a:schemeClr val="tx1"/>
                </a:solidFill>
              </a:rPr>
              <a:t>MAPA DE RIESGOS</a:t>
            </a:r>
            <a:r>
              <a:rPr lang="ca-ES" sz="1050" dirty="0" smtClean="0">
                <a:solidFill>
                  <a:schemeClr val="tx1"/>
                </a:solidFill>
              </a:rPr>
              <a:t>: Identificar </a:t>
            </a:r>
            <a:r>
              <a:rPr lang="ca-ES" sz="1050" dirty="0" err="1" smtClean="0">
                <a:solidFill>
                  <a:schemeClr val="tx1"/>
                </a:solidFill>
              </a:rPr>
              <a:t>riesgos</a:t>
            </a:r>
            <a:r>
              <a:rPr lang="ca-ES" sz="1050" dirty="0" smtClean="0">
                <a:solidFill>
                  <a:schemeClr val="tx1"/>
                </a:solidFill>
              </a:rPr>
              <a:t> y controles. </a:t>
            </a:r>
            <a:r>
              <a:rPr lang="ca-ES" sz="1050" dirty="0" err="1" smtClean="0">
                <a:solidFill>
                  <a:schemeClr val="tx1"/>
                </a:solidFill>
              </a:rPr>
              <a:t>Risk</a:t>
            </a:r>
            <a:r>
              <a:rPr lang="ca-ES" sz="1050" dirty="0" smtClean="0">
                <a:solidFill>
                  <a:schemeClr val="tx1"/>
                </a:solidFill>
              </a:rPr>
              <a:t> </a:t>
            </a:r>
            <a:r>
              <a:rPr lang="ca-ES" sz="1050" dirty="0" err="1" smtClean="0">
                <a:solidFill>
                  <a:schemeClr val="tx1"/>
                </a:solidFill>
              </a:rPr>
              <a:t>Assessment</a:t>
            </a:r>
            <a:endParaRPr lang="ca-ES" sz="1050" dirty="0">
              <a:solidFill>
                <a:schemeClr val="tx1"/>
              </a:solidFill>
            </a:endParaRPr>
          </a:p>
        </p:txBody>
      </p:sp>
      <p:sp>
        <p:nvSpPr>
          <p:cNvPr id="12" name="Fletxa corbada a l'esquerra 11"/>
          <p:cNvSpPr/>
          <p:nvPr/>
        </p:nvSpPr>
        <p:spPr>
          <a:xfrm rot="18391750">
            <a:off x="5618862" y="1944806"/>
            <a:ext cx="479878" cy="1179225"/>
          </a:xfrm>
          <a:prstGeom prst="curvedLeftArrow">
            <a:avLst>
              <a:gd name="adj1" fmla="val 25000"/>
              <a:gd name="adj2" fmla="val 83819"/>
              <a:gd name="adj3" fmla="val 501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sp>
        <p:nvSpPr>
          <p:cNvPr id="13" name="Rectangle arrodonit 12"/>
          <p:cNvSpPr/>
          <p:nvPr/>
        </p:nvSpPr>
        <p:spPr>
          <a:xfrm>
            <a:off x="5524872" y="3234556"/>
            <a:ext cx="1476164" cy="864096"/>
          </a:xfrm>
          <a:prstGeom prst="round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ES_tradnl" sz="1050" b="1" dirty="0" smtClean="0">
                <a:solidFill>
                  <a:schemeClr val="tx1"/>
                </a:solidFill>
              </a:rPr>
              <a:t>PUESTA EN MARCHA</a:t>
            </a:r>
            <a:r>
              <a:rPr lang="es-ES_tradnl" sz="1050" dirty="0" smtClean="0">
                <a:solidFill>
                  <a:schemeClr val="tx1"/>
                </a:solidFill>
              </a:rPr>
              <a:t>: Estrategia, Recursos, estructura. </a:t>
            </a:r>
            <a:r>
              <a:rPr lang="es-ES_tradnl" sz="1050" dirty="0">
                <a:solidFill>
                  <a:schemeClr val="tx1"/>
                </a:solidFill>
              </a:rPr>
              <a:t>Creación </a:t>
            </a:r>
            <a:r>
              <a:rPr lang="es-ES_tradnl" sz="1050" dirty="0" smtClean="0">
                <a:solidFill>
                  <a:schemeClr val="tx1"/>
                </a:solidFill>
              </a:rPr>
              <a:t>controles</a:t>
            </a:r>
            <a:endParaRPr lang="es-ES_tradnl" sz="1050" dirty="0">
              <a:solidFill>
                <a:schemeClr val="tx1"/>
              </a:solidFill>
            </a:endParaRPr>
          </a:p>
        </p:txBody>
      </p:sp>
      <p:sp>
        <p:nvSpPr>
          <p:cNvPr id="15" name="Fletxa corbada a l'esquerra 14"/>
          <p:cNvSpPr/>
          <p:nvPr/>
        </p:nvSpPr>
        <p:spPr>
          <a:xfrm rot="5400000">
            <a:off x="4018247" y="5336186"/>
            <a:ext cx="479878" cy="1179225"/>
          </a:xfrm>
          <a:prstGeom prst="curvedLeftArrow">
            <a:avLst>
              <a:gd name="adj1" fmla="val 25000"/>
              <a:gd name="adj2" fmla="val 83819"/>
              <a:gd name="adj3" fmla="val 501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sp>
        <p:nvSpPr>
          <p:cNvPr id="16" name="Fletxa corbada a l'esquerra 15"/>
          <p:cNvSpPr/>
          <p:nvPr/>
        </p:nvSpPr>
        <p:spPr>
          <a:xfrm rot="1630050">
            <a:off x="6693695" y="4235528"/>
            <a:ext cx="479878" cy="1179225"/>
          </a:xfrm>
          <a:prstGeom prst="curvedLeftArrow">
            <a:avLst>
              <a:gd name="adj1" fmla="val 25000"/>
              <a:gd name="adj2" fmla="val 83819"/>
              <a:gd name="adj3" fmla="val 501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sp>
        <p:nvSpPr>
          <p:cNvPr id="20" name="Rectangle arrodonit 19"/>
          <p:cNvSpPr/>
          <p:nvPr/>
        </p:nvSpPr>
        <p:spPr>
          <a:xfrm>
            <a:off x="4949423" y="4757730"/>
            <a:ext cx="1476164" cy="864096"/>
          </a:xfrm>
          <a:prstGeom prst="round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ES_tradnl" sz="1050" b="1" dirty="0" smtClean="0">
                <a:solidFill>
                  <a:schemeClr val="tx1"/>
                </a:solidFill>
              </a:rPr>
              <a:t>ANALISIS: </a:t>
            </a:r>
            <a:r>
              <a:rPr lang="es-ES_tradnl" sz="1050" dirty="0" smtClean="0">
                <a:solidFill>
                  <a:schemeClr val="tx1"/>
                </a:solidFill>
              </a:rPr>
              <a:t>Revisión continua de los controles antifraude. Cuadro de mandos.</a:t>
            </a:r>
            <a:endParaRPr lang="es-ES_tradnl" sz="1050" dirty="0">
              <a:solidFill>
                <a:schemeClr val="tx1"/>
              </a:solidFill>
            </a:endParaRPr>
          </a:p>
        </p:txBody>
      </p:sp>
      <p:sp>
        <p:nvSpPr>
          <p:cNvPr id="21" name="Rectangle arrodonit 20"/>
          <p:cNvSpPr/>
          <p:nvPr/>
        </p:nvSpPr>
        <p:spPr>
          <a:xfrm>
            <a:off x="2411760" y="4746652"/>
            <a:ext cx="1476164" cy="864096"/>
          </a:xfrm>
          <a:prstGeom prst="round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ES_tradnl" sz="1050" b="1" dirty="0" smtClean="0">
                <a:solidFill>
                  <a:schemeClr val="tx1"/>
                </a:solidFill>
              </a:rPr>
              <a:t>REPORTING</a:t>
            </a:r>
            <a:r>
              <a:rPr lang="es-ES_tradnl" sz="1050" dirty="0" smtClean="0">
                <a:solidFill>
                  <a:schemeClr val="tx1"/>
                </a:solidFill>
              </a:rPr>
              <a:t>: Informar a la Alta Dirección y comités.</a:t>
            </a:r>
            <a:endParaRPr lang="es-ES_tradnl" sz="1050" dirty="0">
              <a:solidFill>
                <a:schemeClr val="tx1"/>
              </a:solidFill>
            </a:endParaRPr>
          </a:p>
        </p:txBody>
      </p:sp>
      <p:sp>
        <p:nvSpPr>
          <p:cNvPr id="22" name="Rectangle arrodonit 21"/>
          <p:cNvSpPr/>
          <p:nvPr/>
        </p:nvSpPr>
        <p:spPr>
          <a:xfrm>
            <a:off x="1475656" y="3234556"/>
            <a:ext cx="1476164" cy="864096"/>
          </a:xfrm>
          <a:prstGeom prst="round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ES_tradnl" sz="1050" b="1" dirty="0" smtClean="0">
                <a:solidFill>
                  <a:schemeClr val="tx1"/>
                </a:solidFill>
              </a:rPr>
              <a:t>AUTOREVISIÓN</a:t>
            </a:r>
            <a:r>
              <a:rPr lang="es-ES_tradnl" sz="1050" dirty="0" smtClean="0">
                <a:solidFill>
                  <a:schemeClr val="tx1"/>
                </a:solidFill>
              </a:rPr>
              <a:t>: Revisión y mejora continua del proceso.</a:t>
            </a:r>
            <a:endParaRPr lang="es-ES_tradnl" sz="1050" dirty="0">
              <a:solidFill>
                <a:schemeClr val="tx1"/>
              </a:solidFill>
            </a:endParaRPr>
          </a:p>
        </p:txBody>
      </p:sp>
      <p:sp>
        <p:nvSpPr>
          <p:cNvPr id="23" name="Fletxa corbada a l'esquerra 22"/>
          <p:cNvSpPr/>
          <p:nvPr/>
        </p:nvSpPr>
        <p:spPr>
          <a:xfrm rot="14101946">
            <a:off x="2394870" y="1930143"/>
            <a:ext cx="479878" cy="1179225"/>
          </a:xfrm>
          <a:prstGeom prst="curvedLeftArrow">
            <a:avLst>
              <a:gd name="adj1" fmla="val 25000"/>
              <a:gd name="adj2" fmla="val 83819"/>
              <a:gd name="adj3" fmla="val 501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sp>
        <p:nvSpPr>
          <p:cNvPr id="24" name="Fletxa corbada a l'esquerra 23"/>
          <p:cNvSpPr/>
          <p:nvPr/>
        </p:nvSpPr>
        <p:spPr>
          <a:xfrm rot="9247073">
            <a:off x="1382156" y="4216256"/>
            <a:ext cx="479878" cy="1179225"/>
          </a:xfrm>
          <a:prstGeom prst="curvedLeftArrow">
            <a:avLst>
              <a:gd name="adj1" fmla="val 25000"/>
              <a:gd name="adj2" fmla="val 83819"/>
              <a:gd name="adj3" fmla="val 501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01309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 calcmode="lin" valueType="num">
                                      <p:cBhvr>
                                        <p:cTn id="9" dur="2000" fill="hold"/>
                                        <p:tgtEl>
                                          <p:spTgt spid="4"/>
                                        </p:tgtEl>
                                        <p:attrNameLst>
                                          <p:attrName>style.rotation</p:attrName>
                                        </p:attrNameLst>
                                      </p:cBhvr>
                                      <p:tavLst>
                                        <p:tav tm="0">
                                          <p:val>
                                            <p:fltVal val="90"/>
                                          </p:val>
                                        </p:tav>
                                        <p:tav tm="100000">
                                          <p:val>
                                            <p:fltVal val="0"/>
                                          </p:val>
                                        </p:tav>
                                      </p:tavLst>
                                    </p:anim>
                                    <p:animEffect transition="in" filter="fade">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2000" fill="hold"/>
                                        <p:tgtEl>
                                          <p:spTgt spid="6"/>
                                        </p:tgtEl>
                                        <p:attrNameLst>
                                          <p:attrName>ppt_w</p:attrName>
                                        </p:attrNameLst>
                                      </p:cBhvr>
                                      <p:tavLst>
                                        <p:tav tm="0">
                                          <p:val>
                                            <p:fltVal val="0"/>
                                          </p:val>
                                        </p:tav>
                                        <p:tav tm="100000">
                                          <p:val>
                                            <p:strVal val="#ppt_w"/>
                                          </p:val>
                                        </p:tav>
                                      </p:tavLst>
                                    </p:anim>
                                    <p:anim calcmode="lin" valueType="num">
                                      <p:cBhvr>
                                        <p:cTn id="16" dur="2000" fill="hold"/>
                                        <p:tgtEl>
                                          <p:spTgt spid="6"/>
                                        </p:tgtEl>
                                        <p:attrNameLst>
                                          <p:attrName>ppt_h</p:attrName>
                                        </p:attrNameLst>
                                      </p:cBhvr>
                                      <p:tavLst>
                                        <p:tav tm="0">
                                          <p:val>
                                            <p:fltVal val="0"/>
                                          </p:val>
                                        </p:tav>
                                        <p:tav tm="100000">
                                          <p:val>
                                            <p:strVal val="#ppt_h"/>
                                          </p:val>
                                        </p:tav>
                                      </p:tavLst>
                                    </p:anim>
                                    <p:anim calcmode="lin" valueType="num">
                                      <p:cBhvr>
                                        <p:cTn id="17" dur="2000" fill="hold"/>
                                        <p:tgtEl>
                                          <p:spTgt spid="6"/>
                                        </p:tgtEl>
                                        <p:attrNameLst>
                                          <p:attrName>style.rotation</p:attrName>
                                        </p:attrNameLst>
                                      </p:cBhvr>
                                      <p:tavLst>
                                        <p:tav tm="0">
                                          <p:val>
                                            <p:fltVal val="90"/>
                                          </p:val>
                                        </p:tav>
                                        <p:tav tm="100000">
                                          <p:val>
                                            <p:fltVal val="0"/>
                                          </p:val>
                                        </p:tav>
                                      </p:tavLst>
                                    </p:anim>
                                    <p:animEffect transition="in" filter="fade">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2000" fill="hold"/>
                                        <p:tgtEl>
                                          <p:spTgt spid="12"/>
                                        </p:tgtEl>
                                        <p:attrNameLst>
                                          <p:attrName>ppt_w</p:attrName>
                                        </p:attrNameLst>
                                      </p:cBhvr>
                                      <p:tavLst>
                                        <p:tav tm="0">
                                          <p:val>
                                            <p:fltVal val="0"/>
                                          </p:val>
                                        </p:tav>
                                        <p:tav tm="100000">
                                          <p:val>
                                            <p:strVal val="#ppt_w"/>
                                          </p:val>
                                        </p:tav>
                                      </p:tavLst>
                                    </p:anim>
                                    <p:anim calcmode="lin" valueType="num">
                                      <p:cBhvr>
                                        <p:cTn id="24" dur="2000" fill="hold"/>
                                        <p:tgtEl>
                                          <p:spTgt spid="12"/>
                                        </p:tgtEl>
                                        <p:attrNameLst>
                                          <p:attrName>ppt_h</p:attrName>
                                        </p:attrNameLst>
                                      </p:cBhvr>
                                      <p:tavLst>
                                        <p:tav tm="0">
                                          <p:val>
                                            <p:fltVal val="0"/>
                                          </p:val>
                                        </p:tav>
                                        <p:tav tm="100000">
                                          <p:val>
                                            <p:strVal val="#ppt_h"/>
                                          </p:val>
                                        </p:tav>
                                      </p:tavLst>
                                    </p:anim>
                                    <p:anim calcmode="lin" valueType="num">
                                      <p:cBhvr>
                                        <p:cTn id="25" dur="2000" fill="hold"/>
                                        <p:tgtEl>
                                          <p:spTgt spid="12"/>
                                        </p:tgtEl>
                                        <p:attrNameLst>
                                          <p:attrName>style.rotation</p:attrName>
                                        </p:attrNameLst>
                                      </p:cBhvr>
                                      <p:tavLst>
                                        <p:tav tm="0">
                                          <p:val>
                                            <p:fltVal val="90"/>
                                          </p:val>
                                        </p:tav>
                                        <p:tav tm="100000">
                                          <p:val>
                                            <p:fltVal val="0"/>
                                          </p:val>
                                        </p:tav>
                                      </p:tavLst>
                                    </p:anim>
                                    <p:animEffect transition="in" filter="fade">
                                      <p:cBhvr>
                                        <p:cTn id="26" dur="2000"/>
                                        <p:tgtEl>
                                          <p:spTgt spid="12"/>
                                        </p:tgtEl>
                                      </p:cBhvr>
                                    </p:animEffect>
                                  </p:childTnLst>
                                </p:cTn>
                              </p:par>
                              <p:par>
                                <p:cTn id="27" presetID="31" presetClass="entr" presetSubtype="0" fill="hold" grpId="0" nodeType="withEffect">
                                  <p:stCondLst>
                                    <p:cond delay="0"/>
                                  </p:stCondLst>
                                  <p:iterate type="lt">
                                    <p:tmPct val="0"/>
                                  </p:iterate>
                                  <p:childTnLst>
                                    <p:set>
                                      <p:cBhvr>
                                        <p:cTn id="28" dur="1" fill="hold">
                                          <p:stCondLst>
                                            <p:cond delay="0"/>
                                          </p:stCondLst>
                                        </p:cTn>
                                        <p:tgtEl>
                                          <p:spTgt spid="13"/>
                                        </p:tgtEl>
                                        <p:attrNameLst>
                                          <p:attrName>style.visibility</p:attrName>
                                        </p:attrNameLst>
                                      </p:cBhvr>
                                      <p:to>
                                        <p:strVal val="visible"/>
                                      </p:to>
                                    </p:set>
                                    <p:anim calcmode="lin" valueType="num">
                                      <p:cBhvr>
                                        <p:cTn id="29" dur="1000" fill="hold"/>
                                        <p:tgtEl>
                                          <p:spTgt spid="13"/>
                                        </p:tgtEl>
                                        <p:attrNameLst>
                                          <p:attrName>ppt_w</p:attrName>
                                        </p:attrNameLst>
                                      </p:cBhvr>
                                      <p:tavLst>
                                        <p:tav tm="0">
                                          <p:val>
                                            <p:fltVal val="0"/>
                                          </p:val>
                                        </p:tav>
                                        <p:tav tm="100000">
                                          <p:val>
                                            <p:strVal val="#ppt_w"/>
                                          </p:val>
                                        </p:tav>
                                      </p:tavLst>
                                    </p:anim>
                                    <p:anim calcmode="lin" valueType="num">
                                      <p:cBhvr>
                                        <p:cTn id="30" dur="1000" fill="hold"/>
                                        <p:tgtEl>
                                          <p:spTgt spid="13"/>
                                        </p:tgtEl>
                                        <p:attrNameLst>
                                          <p:attrName>ppt_h</p:attrName>
                                        </p:attrNameLst>
                                      </p:cBhvr>
                                      <p:tavLst>
                                        <p:tav tm="0">
                                          <p:val>
                                            <p:fltVal val="0"/>
                                          </p:val>
                                        </p:tav>
                                        <p:tav tm="100000">
                                          <p:val>
                                            <p:strVal val="#ppt_h"/>
                                          </p:val>
                                        </p:tav>
                                      </p:tavLst>
                                    </p:anim>
                                    <p:anim calcmode="lin" valueType="num">
                                      <p:cBhvr>
                                        <p:cTn id="31" dur="1000" fill="hold"/>
                                        <p:tgtEl>
                                          <p:spTgt spid="13"/>
                                        </p:tgtEl>
                                        <p:attrNameLst>
                                          <p:attrName>style.rotation</p:attrName>
                                        </p:attrNameLst>
                                      </p:cBhvr>
                                      <p:tavLst>
                                        <p:tav tm="0">
                                          <p:val>
                                            <p:fltVal val="90"/>
                                          </p:val>
                                        </p:tav>
                                        <p:tav tm="100000">
                                          <p:val>
                                            <p:fltVal val="0"/>
                                          </p:val>
                                        </p:tav>
                                      </p:tavLst>
                                    </p:anim>
                                    <p:animEffect transition="in" filter="fade">
                                      <p:cBhvr>
                                        <p:cTn id="32" dur="1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2000" fill="hold"/>
                                        <p:tgtEl>
                                          <p:spTgt spid="16"/>
                                        </p:tgtEl>
                                        <p:attrNameLst>
                                          <p:attrName>ppt_w</p:attrName>
                                        </p:attrNameLst>
                                      </p:cBhvr>
                                      <p:tavLst>
                                        <p:tav tm="0">
                                          <p:val>
                                            <p:fltVal val="0"/>
                                          </p:val>
                                        </p:tav>
                                        <p:tav tm="100000">
                                          <p:val>
                                            <p:strVal val="#ppt_w"/>
                                          </p:val>
                                        </p:tav>
                                      </p:tavLst>
                                    </p:anim>
                                    <p:anim calcmode="lin" valueType="num">
                                      <p:cBhvr>
                                        <p:cTn id="38" dur="2000" fill="hold"/>
                                        <p:tgtEl>
                                          <p:spTgt spid="16"/>
                                        </p:tgtEl>
                                        <p:attrNameLst>
                                          <p:attrName>ppt_h</p:attrName>
                                        </p:attrNameLst>
                                      </p:cBhvr>
                                      <p:tavLst>
                                        <p:tav tm="0">
                                          <p:val>
                                            <p:fltVal val="0"/>
                                          </p:val>
                                        </p:tav>
                                        <p:tav tm="100000">
                                          <p:val>
                                            <p:strVal val="#ppt_h"/>
                                          </p:val>
                                        </p:tav>
                                      </p:tavLst>
                                    </p:anim>
                                    <p:anim calcmode="lin" valueType="num">
                                      <p:cBhvr>
                                        <p:cTn id="39" dur="2000" fill="hold"/>
                                        <p:tgtEl>
                                          <p:spTgt spid="16"/>
                                        </p:tgtEl>
                                        <p:attrNameLst>
                                          <p:attrName>style.rotation</p:attrName>
                                        </p:attrNameLst>
                                      </p:cBhvr>
                                      <p:tavLst>
                                        <p:tav tm="0">
                                          <p:val>
                                            <p:fltVal val="90"/>
                                          </p:val>
                                        </p:tav>
                                        <p:tav tm="100000">
                                          <p:val>
                                            <p:fltVal val="0"/>
                                          </p:val>
                                        </p:tav>
                                      </p:tavLst>
                                    </p:anim>
                                    <p:animEffect transition="in" filter="fade">
                                      <p:cBhvr>
                                        <p:cTn id="40" dur="2000"/>
                                        <p:tgtEl>
                                          <p:spTgt spid="16"/>
                                        </p:tgtEl>
                                      </p:cBhvr>
                                    </p:animEffect>
                                  </p:childTnLst>
                                </p:cTn>
                              </p:par>
                              <p:par>
                                <p:cTn id="41" presetID="31" presetClass="entr" presetSubtype="0" fill="hold" grpId="0" nodeType="withEffect">
                                  <p:stCondLst>
                                    <p:cond delay="0"/>
                                  </p:stCondLst>
                                  <p:iterate type="lt">
                                    <p:tmPct val="0"/>
                                  </p:iterate>
                                  <p:childTnLst>
                                    <p:set>
                                      <p:cBhvr>
                                        <p:cTn id="42" dur="1" fill="hold">
                                          <p:stCondLst>
                                            <p:cond delay="0"/>
                                          </p:stCondLst>
                                        </p:cTn>
                                        <p:tgtEl>
                                          <p:spTgt spid="20"/>
                                        </p:tgtEl>
                                        <p:attrNameLst>
                                          <p:attrName>style.visibility</p:attrName>
                                        </p:attrNameLst>
                                      </p:cBhvr>
                                      <p:to>
                                        <p:strVal val="visible"/>
                                      </p:to>
                                    </p:set>
                                    <p:anim calcmode="lin" valueType="num">
                                      <p:cBhvr>
                                        <p:cTn id="43" dur="2000" fill="hold"/>
                                        <p:tgtEl>
                                          <p:spTgt spid="20"/>
                                        </p:tgtEl>
                                        <p:attrNameLst>
                                          <p:attrName>ppt_w</p:attrName>
                                        </p:attrNameLst>
                                      </p:cBhvr>
                                      <p:tavLst>
                                        <p:tav tm="0">
                                          <p:val>
                                            <p:fltVal val="0"/>
                                          </p:val>
                                        </p:tav>
                                        <p:tav tm="100000">
                                          <p:val>
                                            <p:strVal val="#ppt_w"/>
                                          </p:val>
                                        </p:tav>
                                      </p:tavLst>
                                    </p:anim>
                                    <p:anim calcmode="lin" valueType="num">
                                      <p:cBhvr>
                                        <p:cTn id="44" dur="2000" fill="hold"/>
                                        <p:tgtEl>
                                          <p:spTgt spid="20"/>
                                        </p:tgtEl>
                                        <p:attrNameLst>
                                          <p:attrName>ppt_h</p:attrName>
                                        </p:attrNameLst>
                                      </p:cBhvr>
                                      <p:tavLst>
                                        <p:tav tm="0">
                                          <p:val>
                                            <p:fltVal val="0"/>
                                          </p:val>
                                        </p:tav>
                                        <p:tav tm="100000">
                                          <p:val>
                                            <p:strVal val="#ppt_h"/>
                                          </p:val>
                                        </p:tav>
                                      </p:tavLst>
                                    </p:anim>
                                    <p:anim calcmode="lin" valueType="num">
                                      <p:cBhvr>
                                        <p:cTn id="45" dur="2000" fill="hold"/>
                                        <p:tgtEl>
                                          <p:spTgt spid="20"/>
                                        </p:tgtEl>
                                        <p:attrNameLst>
                                          <p:attrName>style.rotation</p:attrName>
                                        </p:attrNameLst>
                                      </p:cBhvr>
                                      <p:tavLst>
                                        <p:tav tm="0">
                                          <p:val>
                                            <p:fltVal val="90"/>
                                          </p:val>
                                        </p:tav>
                                        <p:tav tm="100000">
                                          <p:val>
                                            <p:fltVal val="0"/>
                                          </p:val>
                                        </p:tav>
                                      </p:tavLst>
                                    </p:anim>
                                    <p:animEffect transition="in" filter="fade">
                                      <p:cBhvr>
                                        <p:cTn id="46" dur="20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2000" fill="hold"/>
                                        <p:tgtEl>
                                          <p:spTgt spid="15"/>
                                        </p:tgtEl>
                                        <p:attrNameLst>
                                          <p:attrName>ppt_w</p:attrName>
                                        </p:attrNameLst>
                                      </p:cBhvr>
                                      <p:tavLst>
                                        <p:tav tm="0">
                                          <p:val>
                                            <p:fltVal val="0"/>
                                          </p:val>
                                        </p:tav>
                                        <p:tav tm="100000">
                                          <p:val>
                                            <p:strVal val="#ppt_w"/>
                                          </p:val>
                                        </p:tav>
                                      </p:tavLst>
                                    </p:anim>
                                    <p:anim calcmode="lin" valueType="num">
                                      <p:cBhvr>
                                        <p:cTn id="52" dur="2000" fill="hold"/>
                                        <p:tgtEl>
                                          <p:spTgt spid="15"/>
                                        </p:tgtEl>
                                        <p:attrNameLst>
                                          <p:attrName>ppt_h</p:attrName>
                                        </p:attrNameLst>
                                      </p:cBhvr>
                                      <p:tavLst>
                                        <p:tav tm="0">
                                          <p:val>
                                            <p:fltVal val="0"/>
                                          </p:val>
                                        </p:tav>
                                        <p:tav tm="100000">
                                          <p:val>
                                            <p:strVal val="#ppt_h"/>
                                          </p:val>
                                        </p:tav>
                                      </p:tavLst>
                                    </p:anim>
                                    <p:anim calcmode="lin" valueType="num">
                                      <p:cBhvr>
                                        <p:cTn id="53" dur="2000" fill="hold"/>
                                        <p:tgtEl>
                                          <p:spTgt spid="15"/>
                                        </p:tgtEl>
                                        <p:attrNameLst>
                                          <p:attrName>style.rotation</p:attrName>
                                        </p:attrNameLst>
                                      </p:cBhvr>
                                      <p:tavLst>
                                        <p:tav tm="0">
                                          <p:val>
                                            <p:fltVal val="90"/>
                                          </p:val>
                                        </p:tav>
                                        <p:tav tm="100000">
                                          <p:val>
                                            <p:fltVal val="0"/>
                                          </p:val>
                                        </p:tav>
                                      </p:tavLst>
                                    </p:anim>
                                    <p:animEffect transition="in" filter="fade">
                                      <p:cBhvr>
                                        <p:cTn id="54" dur="2000"/>
                                        <p:tgtEl>
                                          <p:spTgt spid="15"/>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000" fill="hold"/>
                                        <p:tgtEl>
                                          <p:spTgt spid="21"/>
                                        </p:tgtEl>
                                        <p:attrNameLst>
                                          <p:attrName>ppt_w</p:attrName>
                                        </p:attrNameLst>
                                      </p:cBhvr>
                                      <p:tavLst>
                                        <p:tav tm="0">
                                          <p:val>
                                            <p:fltVal val="0"/>
                                          </p:val>
                                        </p:tav>
                                        <p:tav tm="100000">
                                          <p:val>
                                            <p:strVal val="#ppt_w"/>
                                          </p:val>
                                        </p:tav>
                                      </p:tavLst>
                                    </p:anim>
                                    <p:anim calcmode="lin" valueType="num">
                                      <p:cBhvr>
                                        <p:cTn id="58" dur="2000" fill="hold"/>
                                        <p:tgtEl>
                                          <p:spTgt spid="21"/>
                                        </p:tgtEl>
                                        <p:attrNameLst>
                                          <p:attrName>ppt_h</p:attrName>
                                        </p:attrNameLst>
                                      </p:cBhvr>
                                      <p:tavLst>
                                        <p:tav tm="0">
                                          <p:val>
                                            <p:fltVal val="0"/>
                                          </p:val>
                                        </p:tav>
                                        <p:tav tm="100000">
                                          <p:val>
                                            <p:strVal val="#ppt_h"/>
                                          </p:val>
                                        </p:tav>
                                      </p:tavLst>
                                    </p:anim>
                                    <p:anim calcmode="lin" valueType="num">
                                      <p:cBhvr>
                                        <p:cTn id="59" dur="2000" fill="hold"/>
                                        <p:tgtEl>
                                          <p:spTgt spid="21"/>
                                        </p:tgtEl>
                                        <p:attrNameLst>
                                          <p:attrName>style.rotation</p:attrName>
                                        </p:attrNameLst>
                                      </p:cBhvr>
                                      <p:tavLst>
                                        <p:tav tm="0">
                                          <p:val>
                                            <p:fltVal val="90"/>
                                          </p:val>
                                        </p:tav>
                                        <p:tav tm="100000">
                                          <p:val>
                                            <p:fltVal val="0"/>
                                          </p:val>
                                        </p:tav>
                                      </p:tavLst>
                                    </p:anim>
                                    <p:animEffect transition="in" filter="fade">
                                      <p:cBhvr>
                                        <p:cTn id="60" dur="2000"/>
                                        <p:tgtEl>
                                          <p:spTgt spid="21"/>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p:cTn id="65" dur="2000" fill="hold"/>
                                        <p:tgtEl>
                                          <p:spTgt spid="24"/>
                                        </p:tgtEl>
                                        <p:attrNameLst>
                                          <p:attrName>ppt_w</p:attrName>
                                        </p:attrNameLst>
                                      </p:cBhvr>
                                      <p:tavLst>
                                        <p:tav tm="0">
                                          <p:val>
                                            <p:fltVal val="0"/>
                                          </p:val>
                                        </p:tav>
                                        <p:tav tm="100000">
                                          <p:val>
                                            <p:strVal val="#ppt_w"/>
                                          </p:val>
                                        </p:tav>
                                      </p:tavLst>
                                    </p:anim>
                                    <p:anim calcmode="lin" valueType="num">
                                      <p:cBhvr>
                                        <p:cTn id="66" dur="2000" fill="hold"/>
                                        <p:tgtEl>
                                          <p:spTgt spid="24"/>
                                        </p:tgtEl>
                                        <p:attrNameLst>
                                          <p:attrName>ppt_h</p:attrName>
                                        </p:attrNameLst>
                                      </p:cBhvr>
                                      <p:tavLst>
                                        <p:tav tm="0">
                                          <p:val>
                                            <p:fltVal val="0"/>
                                          </p:val>
                                        </p:tav>
                                        <p:tav tm="100000">
                                          <p:val>
                                            <p:strVal val="#ppt_h"/>
                                          </p:val>
                                        </p:tav>
                                      </p:tavLst>
                                    </p:anim>
                                    <p:anim calcmode="lin" valueType="num">
                                      <p:cBhvr>
                                        <p:cTn id="67" dur="2000" fill="hold"/>
                                        <p:tgtEl>
                                          <p:spTgt spid="24"/>
                                        </p:tgtEl>
                                        <p:attrNameLst>
                                          <p:attrName>style.rotation</p:attrName>
                                        </p:attrNameLst>
                                      </p:cBhvr>
                                      <p:tavLst>
                                        <p:tav tm="0">
                                          <p:val>
                                            <p:fltVal val="90"/>
                                          </p:val>
                                        </p:tav>
                                        <p:tav tm="100000">
                                          <p:val>
                                            <p:fltVal val="0"/>
                                          </p:val>
                                        </p:tav>
                                      </p:tavLst>
                                    </p:anim>
                                    <p:animEffect transition="in" filter="fade">
                                      <p:cBhvr>
                                        <p:cTn id="68" dur="2000"/>
                                        <p:tgtEl>
                                          <p:spTgt spid="24"/>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2000" fill="hold"/>
                                        <p:tgtEl>
                                          <p:spTgt spid="22"/>
                                        </p:tgtEl>
                                        <p:attrNameLst>
                                          <p:attrName>ppt_w</p:attrName>
                                        </p:attrNameLst>
                                      </p:cBhvr>
                                      <p:tavLst>
                                        <p:tav tm="0">
                                          <p:val>
                                            <p:fltVal val="0"/>
                                          </p:val>
                                        </p:tav>
                                        <p:tav tm="100000">
                                          <p:val>
                                            <p:strVal val="#ppt_w"/>
                                          </p:val>
                                        </p:tav>
                                      </p:tavLst>
                                    </p:anim>
                                    <p:anim calcmode="lin" valueType="num">
                                      <p:cBhvr>
                                        <p:cTn id="72" dur="2000" fill="hold"/>
                                        <p:tgtEl>
                                          <p:spTgt spid="22"/>
                                        </p:tgtEl>
                                        <p:attrNameLst>
                                          <p:attrName>ppt_h</p:attrName>
                                        </p:attrNameLst>
                                      </p:cBhvr>
                                      <p:tavLst>
                                        <p:tav tm="0">
                                          <p:val>
                                            <p:fltVal val="0"/>
                                          </p:val>
                                        </p:tav>
                                        <p:tav tm="100000">
                                          <p:val>
                                            <p:strVal val="#ppt_h"/>
                                          </p:val>
                                        </p:tav>
                                      </p:tavLst>
                                    </p:anim>
                                    <p:anim calcmode="lin" valueType="num">
                                      <p:cBhvr>
                                        <p:cTn id="73" dur="2000" fill="hold"/>
                                        <p:tgtEl>
                                          <p:spTgt spid="22"/>
                                        </p:tgtEl>
                                        <p:attrNameLst>
                                          <p:attrName>style.rotation</p:attrName>
                                        </p:attrNameLst>
                                      </p:cBhvr>
                                      <p:tavLst>
                                        <p:tav tm="0">
                                          <p:val>
                                            <p:fltVal val="90"/>
                                          </p:val>
                                        </p:tav>
                                        <p:tav tm="100000">
                                          <p:val>
                                            <p:fltVal val="0"/>
                                          </p:val>
                                        </p:tav>
                                      </p:tavLst>
                                    </p:anim>
                                    <p:animEffect transition="in" filter="fade">
                                      <p:cBhvr>
                                        <p:cTn id="74" dur="2000"/>
                                        <p:tgtEl>
                                          <p:spTgt spid="22"/>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2000" fill="hold"/>
                                        <p:tgtEl>
                                          <p:spTgt spid="23"/>
                                        </p:tgtEl>
                                        <p:attrNameLst>
                                          <p:attrName>ppt_w</p:attrName>
                                        </p:attrNameLst>
                                      </p:cBhvr>
                                      <p:tavLst>
                                        <p:tav tm="0">
                                          <p:val>
                                            <p:fltVal val="0"/>
                                          </p:val>
                                        </p:tav>
                                        <p:tav tm="100000">
                                          <p:val>
                                            <p:strVal val="#ppt_w"/>
                                          </p:val>
                                        </p:tav>
                                      </p:tavLst>
                                    </p:anim>
                                    <p:anim calcmode="lin" valueType="num">
                                      <p:cBhvr>
                                        <p:cTn id="78" dur="2000" fill="hold"/>
                                        <p:tgtEl>
                                          <p:spTgt spid="23"/>
                                        </p:tgtEl>
                                        <p:attrNameLst>
                                          <p:attrName>ppt_h</p:attrName>
                                        </p:attrNameLst>
                                      </p:cBhvr>
                                      <p:tavLst>
                                        <p:tav tm="0">
                                          <p:val>
                                            <p:fltVal val="0"/>
                                          </p:val>
                                        </p:tav>
                                        <p:tav tm="100000">
                                          <p:val>
                                            <p:strVal val="#ppt_h"/>
                                          </p:val>
                                        </p:tav>
                                      </p:tavLst>
                                    </p:anim>
                                    <p:anim calcmode="lin" valueType="num">
                                      <p:cBhvr>
                                        <p:cTn id="79" dur="2000" fill="hold"/>
                                        <p:tgtEl>
                                          <p:spTgt spid="23"/>
                                        </p:tgtEl>
                                        <p:attrNameLst>
                                          <p:attrName>style.rotation</p:attrName>
                                        </p:attrNameLst>
                                      </p:cBhvr>
                                      <p:tavLst>
                                        <p:tav tm="0">
                                          <p:val>
                                            <p:fltVal val="90"/>
                                          </p:val>
                                        </p:tav>
                                        <p:tav tm="100000">
                                          <p:val>
                                            <p:fltVal val="0"/>
                                          </p:val>
                                        </p:tav>
                                      </p:tavLst>
                                    </p:anim>
                                    <p:animEffect transition="in" filter="fade">
                                      <p:cBhvr>
                                        <p:cTn id="80" dur="2000"/>
                                        <p:tgtEl>
                                          <p:spTgt spid="23"/>
                                        </p:tgtEl>
                                      </p:cBhvr>
                                    </p:animEffect>
                                  </p:childTnLst>
                                </p:cTn>
                              </p:par>
                            </p:childTnLst>
                          </p:cTn>
                        </p:par>
                      </p:childTnLst>
                    </p:cTn>
                  </p:par>
                  <p:par>
                    <p:cTn id="81" fill="hold">
                      <p:stCondLst>
                        <p:cond delay="indefinite"/>
                      </p:stCondLst>
                      <p:childTnLst>
                        <p:par>
                          <p:cTn id="82" fill="hold">
                            <p:stCondLst>
                              <p:cond delay="0"/>
                            </p:stCondLst>
                            <p:childTnLst>
                              <p:par>
                                <p:cTn id="83" presetID="6" presetClass="emph" presetSubtype="0" fill="hold" grpId="1" nodeType="clickEffect">
                                  <p:stCondLst>
                                    <p:cond delay="0"/>
                                  </p:stCondLst>
                                  <p:childTnLst>
                                    <p:animScale>
                                      <p:cBhvr>
                                        <p:cTn id="84" dur="2000" fill="hold"/>
                                        <p:tgtEl>
                                          <p:spTgt spid="4"/>
                                        </p:tgtEl>
                                      </p:cBhvr>
                                      <p:by x="150000" y="150000"/>
                                    </p:animScale>
                                  </p:childTnLst>
                                </p:cTn>
                              </p:par>
                            </p:childTnLst>
                          </p:cTn>
                        </p:par>
                      </p:childTnLst>
                    </p:cTn>
                  </p:par>
                  <p:par>
                    <p:cTn id="85" fill="hold">
                      <p:stCondLst>
                        <p:cond delay="indefinite"/>
                      </p:stCondLst>
                      <p:childTnLst>
                        <p:par>
                          <p:cTn id="86" fill="hold">
                            <p:stCondLst>
                              <p:cond delay="0"/>
                            </p:stCondLst>
                            <p:childTnLst>
                              <p:par>
                                <p:cTn id="87" presetID="21" presetClass="entr" presetSubtype="1" fill="hold" grpId="0" nodeType="click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heel(1)">
                                      <p:cBhvr>
                                        <p:cTn id="89" dur="5000"/>
                                        <p:tgtEl>
                                          <p:spTgt spid="25"/>
                                        </p:tgtEl>
                                      </p:cBhvr>
                                    </p:animEffect>
                                  </p:childTnLst>
                                </p:cTn>
                              </p:par>
                              <p:par>
                                <p:cTn id="90" presetID="3" presetClass="emph" presetSubtype="2" fill="hold" grpId="1" nodeType="withEffect">
                                  <p:stCondLst>
                                    <p:cond delay="2000"/>
                                  </p:stCondLst>
                                  <p:iterate type="lt">
                                    <p:tmPct val="0"/>
                                  </p:iterate>
                                  <p:childTnLst>
                                    <p:animClr clrSpc="rgb" dir="cw">
                                      <p:cBhvr override="childStyle">
                                        <p:cTn id="91" dur="3000" fill="hold"/>
                                        <p:tgtEl>
                                          <p:spTgt spid="13"/>
                                        </p:tgtEl>
                                        <p:attrNameLst>
                                          <p:attrName>style.color</p:attrName>
                                        </p:attrNameLst>
                                      </p:cBhvr>
                                      <p:to>
                                        <a:srgbClr val="FF0000"/>
                                      </p:to>
                                    </p:animClr>
                                  </p:childTnLst>
                                </p:cTn>
                              </p:par>
                              <p:par>
                                <p:cTn id="92" presetID="3" presetClass="emph" presetSubtype="2" fill="hold" grpId="1" nodeType="withEffect">
                                  <p:stCondLst>
                                    <p:cond delay="2000"/>
                                  </p:stCondLst>
                                  <p:iterate type="lt">
                                    <p:tmPct val="0"/>
                                  </p:iterate>
                                  <p:childTnLst>
                                    <p:animClr clrSpc="rgb" dir="cw">
                                      <p:cBhvr override="childStyle">
                                        <p:cTn id="93" dur="3000" fill="hold"/>
                                        <p:tgtEl>
                                          <p:spTgt spid="20"/>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4" grpId="0" animBg="1"/>
      <p:bldP spid="4" grpId="1" animBg="1"/>
      <p:bldP spid="6" grpId="0" animBg="1"/>
      <p:bldP spid="12" grpId="0" animBg="1"/>
      <p:bldP spid="13" grpId="0" animBg="1"/>
      <p:bldP spid="13" grpId="1" animBg="1"/>
      <p:bldP spid="15" grpId="0" animBg="1"/>
      <p:bldP spid="16" grpId="0" animBg="1"/>
      <p:bldP spid="20" grpId="0" animBg="1"/>
      <p:bldP spid="20" grpId="1" animBg="1"/>
      <p:bldP spid="21" grpId="0" animBg="1"/>
      <p:bldP spid="22"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normAutofit/>
          </a:bodyPr>
          <a:lstStyle/>
          <a:p>
            <a:r>
              <a:rPr lang="ca-ES" sz="2800" dirty="0" smtClean="0"/>
              <a:t>ELEMENTOS DE UN PROGRAMA INTEGRAL </a:t>
            </a:r>
            <a:br>
              <a:rPr lang="ca-ES" sz="2800" dirty="0" smtClean="0"/>
            </a:br>
            <a:r>
              <a:rPr lang="ca-ES" sz="2800" dirty="0" smtClean="0"/>
              <a:t>DE ADMINISTRACIÓN DE RIESGOS</a:t>
            </a:r>
            <a:endParaRPr lang="ca-ES" sz="2800" dirty="0"/>
          </a:p>
        </p:txBody>
      </p:sp>
      <p:sp>
        <p:nvSpPr>
          <p:cNvPr id="6" name="Contenidor de contingut 5"/>
          <p:cNvSpPr>
            <a:spLocks noGrp="1"/>
          </p:cNvSpPr>
          <p:nvPr>
            <p:ph sz="half" idx="2"/>
          </p:nvPr>
        </p:nvSpPr>
        <p:spPr>
          <a:xfrm>
            <a:off x="395536" y="1600200"/>
            <a:ext cx="8291264" cy="4525963"/>
          </a:xfrm>
        </p:spPr>
        <p:txBody>
          <a:bodyPr/>
          <a:lstStyle/>
          <a:p>
            <a:r>
              <a:rPr lang="ca-ES" dirty="0" smtClean="0"/>
              <a:t>PREVENTIVOS</a:t>
            </a:r>
          </a:p>
          <a:p>
            <a:endParaRPr lang="ca-ES" dirty="0" smtClean="0"/>
          </a:p>
          <a:p>
            <a:endParaRPr lang="ca-ES" dirty="0" smtClean="0"/>
          </a:p>
          <a:p>
            <a:pPr marL="0" indent="0">
              <a:buNone/>
            </a:pPr>
            <a:endParaRPr lang="ca-ES" dirty="0" smtClean="0"/>
          </a:p>
          <a:p>
            <a:r>
              <a:rPr lang="ca-ES" dirty="0" smtClean="0"/>
              <a:t>DETECTIVOS</a:t>
            </a:r>
          </a:p>
          <a:p>
            <a:endParaRPr lang="ca-ES" dirty="0" smtClean="0"/>
          </a:p>
          <a:p>
            <a:endParaRPr lang="ca-ES" dirty="0"/>
          </a:p>
        </p:txBody>
      </p:sp>
      <p:sp>
        <p:nvSpPr>
          <p:cNvPr id="10" name="Rectangle 9"/>
          <p:cNvSpPr/>
          <p:nvPr/>
        </p:nvSpPr>
        <p:spPr>
          <a:xfrm>
            <a:off x="5130738" y="3645024"/>
            <a:ext cx="3384376"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a-ES" dirty="0" smtClean="0"/>
              <a:t>CÓDIGO ÉTICO Y DE CONDUCTA</a:t>
            </a:r>
            <a:endParaRPr lang="ca-ES" dirty="0"/>
          </a:p>
        </p:txBody>
      </p:sp>
      <p:sp>
        <p:nvSpPr>
          <p:cNvPr id="11" name="Rectangle 10"/>
          <p:cNvSpPr/>
          <p:nvPr/>
        </p:nvSpPr>
        <p:spPr>
          <a:xfrm>
            <a:off x="832503" y="2132856"/>
            <a:ext cx="3384376"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a-ES" dirty="0" smtClean="0"/>
              <a:t>CÓDIGO ÉTICO Y DE CONDUCTA</a:t>
            </a:r>
            <a:endParaRPr lang="ca-ES" dirty="0"/>
          </a:p>
        </p:txBody>
      </p:sp>
      <p:sp>
        <p:nvSpPr>
          <p:cNvPr id="12" name="Rectangle 11"/>
          <p:cNvSpPr/>
          <p:nvPr/>
        </p:nvSpPr>
        <p:spPr>
          <a:xfrm>
            <a:off x="5148064" y="3649046"/>
            <a:ext cx="3384376"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a-ES" dirty="0" smtClean="0"/>
              <a:t>FORMACIÓN / COMUNICACIÓN</a:t>
            </a:r>
            <a:endParaRPr lang="ca-ES" dirty="0"/>
          </a:p>
        </p:txBody>
      </p:sp>
      <p:sp>
        <p:nvSpPr>
          <p:cNvPr id="13" name="Rectangle 12"/>
          <p:cNvSpPr/>
          <p:nvPr/>
        </p:nvSpPr>
        <p:spPr>
          <a:xfrm>
            <a:off x="827584" y="2653547"/>
            <a:ext cx="3384376"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a-ES" dirty="0" smtClean="0"/>
              <a:t>FORMACIÓN / COMUNICACIÓN</a:t>
            </a:r>
            <a:endParaRPr lang="ca-ES" dirty="0"/>
          </a:p>
        </p:txBody>
      </p:sp>
      <p:sp>
        <p:nvSpPr>
          <p:cNvPr id="15" name="Rectangle 14"/>
          <p:cNvSpPr/>
          <p:nvPr/>
        </p:nvSpPr>
        <p:spPr>
          <a:xfrm>
            <a:off x="5169348" y="3649046"/>
            <a:ext cx="3384376"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a-ES" dirty="0" smtClean="0"/>
              <a:t>MONITORIZACIÓN</a:t>
            </a:r>
            <a:endParaRPr lang="ca-ES" dirty="0"/>
          </a:p>
        </p:txBody>
      </p:sp>
      <p:sp>
        <p:nvSpPr>
          <p:cNvPr id="16" name="Rectangle 15"/>
          <p:cNvSpPr/>
          <p:nvPr/>
        </p:nvSpPr>
        <p:spPr>
          <a:xfrm>
            <a:off x="856784" y="4221088"/>
            <a:ext cx="3384376"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a-ES" dirty="0" smtClean="0"/>
              <a:t>MONITORIZACIÓN</a:t>
            </a:r>
            <a:endParaRPr lang="ca-ES" dirty="0"/>
          </a:p>
        </p:txBody>
      </p:sp>
      <p:sp>
        <p:nvSpPr>
          <p:cNvPr id="17" name="Rectangle 16"/>
          <p:cNvSpPr/>
          <p:nvPr/>
        </p:nvSpPr>
        <p:spPr>
          <a:xfrm>
            <a:off x="5286838" y="3693373"/>
            <a:ext cx="3384376"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a-ES" dirty="0" smtClean="0"/>
              <a:t>CANAL DE DENUNCIAS</a:t>
            </a:r>
            <a:endParaRPr lang="ca-ES" dirty="0"/>
          </a:p>
        </p:txBody>
      </p:sp>
      <p:sp>
        <p:nvSpPr>
          <p:cNvPr id="18" name="Rectangle 17"/>
          <p:cNvSpPr/>
          <p:nvPr/>
        </p:nvSpPr>
        <p:spPr>
          <a:xfrm>
            <a:off x="856784" y="4788343"/>
            <a:ext cx="3384376"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a-ES" dirty="0" smtClean="0"/>
              <a:t>CANAL DE DENUNCIAS</a:t>
            </a:r>
            <a:endParaRPr lang="ca-ES" dirty="0"/>
          </a:p>
        </p:txBody>
      </p:sp>
      <p:sp>
        <p:nvSpPr>
          <p:cNvPr id="19" name="Rectangle 18"/>
          <p:cNvSpPr/>
          <p:nvPr/>
        </p:nvSpPr>
        <p:spPr>
          <a:xfrm>
            <a:off x="5286838" y="3693373"/>
            <a:ext cx="3384376"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a-ES" dirty="0" smtClean="0"/>
              <a:t>RISK ASSESSMENT</a:t>
            </a:r>
            <a:endParaRPr lang="ca-ES" dirty="0"/>
          </a:p>
        </p:txBody>
      </p:sp>
      <p:sp>
        <p:nvSpPr>
          <p:cNvPr id="20" name="Rectangle 19"/>
          <p:cNvSpPr/>
          <p:nvPr/>
        </p:nvSpPr>
        <p:spPr>
          <a:xfrm>
            <a:off x="812356" y="3173096"/>
            <a:ext cx="3384376"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a-ES" dirty="0" smtClean="0"/>
              <a:t>RISK ASSESSMENT</a:t>
            </a:r>
            <a:endParaRPr lang="ca-ES" dirty="0"/>
          </a:p>
        </p:txBody>
      </p:sp>
      <p:sp>
        <p:nvSpPr>
          <p:cNvPr id="21" name="Rectangle 20"/>
          <p:cNvSpPr/>
          <p:nvPr/>
        </p:nvSpPr>
        <p:spPr>
          <a:xfrm>
            <a:off x="5286838" y="3649046"/>
            <a:ext cx="3384376"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ca-ES" dirty="0" smtClean="0">
                <a:solidFill>
                  <a:srgbClr val="FF0000"/>
                </a:solidFill>
              </a:rPr>
              <a:t>CONTROLES ANTIFRAUDE</a:t>
            </a:r>
            <a:endParaRPr lang="ca-ES" dirty="0">
              <a:solidFill>
                <a:srgbClr val="FF0000"/>
              </a:solidFill>
            </a:endParaRPr>
          </a:p>
        </p:txBody>
      </p:sp>
      <p:sp>
        <p:nvSpPr>
          <p:cNvPr id="22" name="Rectangle 21"/>
          <p:cNvSpPr/>
          <p:nvPr/>
        </p:nvSpPr>
        <p:spPr>
          <a:xfrm>
            <a:off x="856784" y="5372791"/>
            <a:ext cx="3384376"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ca-ES" dirty="0" smtClean="0">
                <a:solidFill>
                  <a:srgbClr val="FF0000"/>
                </a:solidFill>
              </a:rPr>
              <a:t>CONTROLES ANTIFRAUDE</a:t>
            </a:r>
            <a:endParaRPr lang="ca-ES" dirty="0">
              <a:solidFill>
                <a:srgbClr val="FF0000"/>
              </a:solidFill>
            </a:endParaRPr>
          </a:p>
        </p:txBody>
      </p:sp>
      <p:sp>
        <p:nvSpPr>
          <p:cNvPr id="25" name="Rectangle 24"/>
          <p:cNvSpPr/>
          <p:nvPr/>
        </p:nvSpPr>
        <p:spPr>
          <a:xfrm rot="16200000">
            <a:off x="3445156" y="3742316"/>
            <a:ext cx="3743082" cy="52683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ca-ES" dirty="0" smtClean="0"/>
              <a:t>CANAL DE DENUNCIAS</a:t>
            </a:r>
            <a:endParaRPr lang="ca-ES" dirty="0"/>
          </a:p>
        </p:txBody>
      </p:sp>
      <p:sp>
        <p:nvSpPr>
          <p:cNvPr id="26" name="Rectangle 25"/>
          <p:cNvSpPr/>
          <p:nvPr/>
        </p:nvSpPr>
        <p:spPr>
          <a:xfrm rot="16200000">
            <a:off x="4256013" y="3761085"/>
            <a:ext cx="3728318" cy="50405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ca-ES" dirty="0" smtClean="0">
                <a:solidFill>
                  <a:srgbClr val="FF0000"/>
                </a:solidFill>
              </a:rPr>
              <a:t>CONTROLES ANTIFRAUDE</a:t>
            </a:r>
            <a:endParaRPr lang="ca-ES" dirty="0">
              <a:solidFill>
                <a:srgbClr val="FF0000"/>
              </a:solidFill>
            </a:endParaRPr>
          </a:p>
        </p:txBody>
      </p:sp>
      <p:sp>
        <p:nvSpPr>
          <p:cNvPr id="27" name="Estel de 7 puntes 26"/>
          <p:cNvSpPr/>
          <p:nvPr/>
        </p:nvSpPr>
        <p:spPr>
          <a:xfrm>
            <a:off x="2843808" y="548680"/>
            <a:ext cx="3024336" cy="2285113"/>
          </a:xfrm>
          <a:prstGeom prst="star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sz="1400" b="1" dirty="0" smtClean="0"/>
          </a:p>
          <a:p>
            <a:pPr algn="ctr"/>
            <a:r>
              <a:rPr lang="ca-ES" sz="1400" b="1" dirty="0" smtClean="0"/>
              <a:t>MAS DEL 50% DE LOS FRAUDES INTERNOS SE DETECTAN A PARTIR DE CONTROLES INTERNOS</a:t>
            </a:r>
            <a:endParaRPr lang="ca-ES" sz="1400" b="1" dirty="0"/>
          </a:p>
        </p:txBody>
      </p:sp>
      <p:sp>
        <p:nvSpPr>
          <p:cNvPr id="4" name="Crida de fletxa a l'esquerra 3"/>
          <p:cNvSpPr/>
          <p:nvPr/>
        </p:nvSpPr>
        <p:spPr>
          <a:xfrm>
            <a:off x="4644009" y="1988840"/>
            <a:ext cx="3744416" cy="3168352"/>
          </a:xfrm>
          <a:prstGeom prst="leftArrowCallout">
            <a:avLst/>
          </a:prstGeom>
        </p:spPr>
        <p:style>
          <a:lnRef idx="3">
            <a:schemeClr val="lt1"/>
          </a:lnRef>
          <a:fillRef idx="1">
            <a:schemeClr val="accent2"/>
          </a:fillRef>
          <a:effectRef idx="1">
            <a:schemeClr val="accent2"/>
          </a:effectRef>
          <a:fontRef idx="minor">
            <a:schemeClr val="lt1"/>
          </a:fontRef>
        </p:style>
        <p:txBody>
          <a:bodyPr rtlCol="0" anchor="ctr"/>
          <a:lstStyle/>
          <a:p>
            <a:pPr lvl="1"/>
            <a:r>
              <a:rPr lang="ca-ES" sz="2400" dirty="0">
                <a:solidFill>
                  <a:schemeClr val="tx1"/>
                </a:solidFill>
              </a:rPr>
              <a:t>¿DONDE SITUARIAS </a:t>
            </a:r>
            <a:r>
              <a:rPr lang="ca-ES" sz="2400" dirty="0" smtClean="0">
                <a:solidFill>
                  <a:schemeClr val="tx1"/>
                </a:solidFill>
              </a:rPr>
              <a:t>LOS SIGUIENTES </a:t>
            </a:r>
            <a:r>
              <a:rPr lang="ca-ES" sz="2400" dirty="0">
                <a:solidFill>
                  <a:schemeClr val="tx1"/>
                </a:solidFill>
              </a:rPr>
              <a:t>ELEMENTOS?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5616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 calcmode="lin" valueType="num">
                                      <p:cBhvr>
                                        <p:cTn id="15"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2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xit" presetSubtype="10" fill="hold" grpId="1" nodeType="clickEffect">
                                  <p:stCondLst>
                                    <p:cond delay="0"/>
                                  </p:stCondLst>
                                  <p:childTnLst>
                                    <p:animEffect transition="out" filter="randombar(horizontal)">
                                      <p:cBhvr>
                                        <p:cTn id="27" dur="2000"/>
                                        <p:tgtEl>
                                          <p:spTgt spid="4"/>
                                        </p:tgtEl>
                                      </p:cBhvr>
                                    </p:animEffect>
                                    <p:set>
                                      <p:cBhvr>
                                        <p:cTn id="28" dur="1" fill="hold">
                                          <p:stCondLst>
                                            <p:cond delay="1999"/>
                                          </p:stCondLst>
                                        </p:cTn>
                                        <p:tgtEl>
                                          <p:spTgt spid="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10"/>
                                        </p:tgtEl>
                                      </p:cBhvr>
                                    </p:animEffect>
                                    <p:set>
                                      <p:cBhvr>
                                        <p:cTn id="40" dur="1" fill="hold">
                                          <p:stCondLst>
                                            <p:cond delay="499"/>
                                          </p:stCondLst>
                                        </p:cTn>
                                        <p:tgtEl>
                                          <p:spTgt spid="10"/>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down)">
                                      <p:cBhvr>
                                        <p:cTn id="45" dur="580">
                                          <p:stCondLst>
                                            <p:cond delay="0"/>
                                          </p:stCondLst>
                                        </p:cTn>
                                        <p:tgtEl>
                                          <p:spTgt spid="11"/>
                                        </p:tgtEl>
                                      </p:cBhvr>
                                    </p:animEffect>
                                    <p:anim calcmode="lin" valueType="num">
                                      <p:cBhvr>
                                        <p:cTn id="4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1" dur="26">
                                          <p:stCondLst>
                                            <p:cond delay="650"/>
                                          </p:stCondLst>
                                        </p:cTn>
                                        <p:tgtEl>
                                          <p:spTgt spid="11"/>
                                        </p:tgtEl>
                                      </p:cBhvr>
                                      <p:to x="100000" y="60000"/>
                                    </p:animScale>
                                    <p:animScale>
                                      <p:cBhvr>
                                        <p:cTn id="52" dur="166" decel="50000">
                                          <p:stCondLst>
                                            <p:cond delay="676"/>
                                          </p:stCondLst>
                                        </p:cTn>
                                        <p:tgtEl>
                                          <p:spTgt spid="11"/>
                                        </p:tgtEl>
                                      </p:cBhvr>
                                      <p:to x="100000" y="100000"/>
                                    </p:animScale>
                                    <p:animScale>
                                      <p:cBhvr>
                                        <p:cTn id="53" dur="26">
                                          <p:stCondLst>
                                            <p:cond delay="1312"/>
                                          </p:stCondLst>
                                        </p:cTn>
                                        <p:tgtEl>
                                          <p:spTgt spid="11"/>
                                        </p:tgtEl>
                                      </p:cBhvr>
                                      <p:to x="100000" y="80000"/>
                                    </p:animScale>
                                    <p:animScale>
                                      <p:cBhvr>
                                        <p:cTn id="54" dur="166" decel="50000">
                                          <p:stCondLst>
                                            <p:cond delay="1338"/>
                                          </p:stCondLst>
                                        </p:cTn>
                                        <p:tgtEl>
                                          <p:spTgt spid="11"/>
                                        </p:tgtEl>
                                      </p:cBhvr>
                                      <p:to x="100000" y="100000"/>
                                    </p:animScale>
                                    <p:animScale>
                                      <p:cBhvr>
                                        <p:cTn id="55" dur="26">
                                          <p:stCondLst>
                                            <p:cond delay="1642"/>
                                          </p:stCondLst>
                                        </p:cTn>
                                        <p:tgtEl>
                                          <p:spTgt spid="11"/>
                                        </p:tgtEl>
                                      </p:cBhvr>
                                      <p:to x="100000" y="90000"/>
                                    </p:animScale>
                                    <p:animScale>
                                      <p:cBhvr>
                                        <p:cTn id="56" dur="166" decel="50000">
                                          <p:stCondLst>
                                            <p:cond delay="1668"/>
                                          </p:stCondLst>
                                        </p:cTn>
                                        <p:tgtEl>
                                          <p:spTgt spid="11"/>
                                        </p:tgtEl>
                                      </p:cBhvr>
                                      <p:to x="100000" y="100000"/>
                                    </p:animScale>
                                    <p:animScale>
                                      <p:cBhvr>
                                        <p:cTn id="57" dur="26">
                                          <p:stCondLst>
                                            <p:cond delay="1808"/>
                                          </p:stCondLst>
                                        </p:cTn>
                                        <p:tgtEl>
                                          <p:spTgt spid="11"/>
                                        </p:tgtEl>
                                      </p:cBhvr>
                                      <p:to x="100000" y="95000"/>
                                    </p:animScale>
                                    <p:animScale>
                                      <p:cBhvr>
                                        <p:cTn id="58" dur="166" decel="50000">
                                          <p:stCondLst>
                                            <p:cond delay="1834"/>
                                          </p:stCondLst>
                                        </p:cTn>
                                        <p:tgtEl>
                                          <p:spTgt spid="11"/>
                                        </p:tgtEl>
                                      </p:cBhvr>
                                      <p:to x="100000" y="100000"/>
                                    </p:animScale>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Effect transition="in" filter="fade">
                                      <p:cBhvr>
                                        <p:cTn id="65" dur="500"/>
                                        <p:tgtEl>
                                          <p:spTgt spid="1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1" nodeType="clickEffect">
                                  <p:stCondLst>
                                    <p:cond delay="0"/>
                                  </p:stCondLst>
                                  <p:childTnLst>
                                    <p:animEffect transition="out" filter="fade">
                                      <p:cBhvr>
                                        <p:cTn id="69" dur="500"/>
                                        <p:tgtEl>
                                          <p:spTgt spid="12"/>
                                        </p:tgtEl>
                                      </p:cBhvr>
                                    </p:animEffect>
                                    <p:set>
                                      <p:cBhvr>
                                        <p:cTn id="70" dur="1" fill="hold">
                                          <p:stCondLst>
                                            <p:cond delay="499"/>
                                          </p:stCondLst>
                                        </p:cTn>
                                        <p:tgtEl>
                                          <p:spTgt spid="12"/>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down)">
                                      <p:cBhvr>
                                        <p:cTn id="75" dur="580">
                                          <p:stCondLst>
                                            <p:cond delay="0"/>
                                          </p:stCondLst>
                                        </p:cTn>
                                        <p:tgtEl>
                                          <p:spTgt spid="13"/>
                                        </p:tgtEl>
                                      </p:cBhvr>
                                    </p:animEffect>
                                    <p:anim calcmode="lin" valueType="num">
                                      <p:cBhvr>
                                        <p:cTn id="7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81" dur="26">
                                          <p:stCondLst>
                                            <p:cond delay="650"/>
                                          </p:stCondLst>
                                        </p:cTn>
                                        <p:tgtEl>
                                          <p:spTgt spid="13"/>
                                        </p:tgtEl>
                                      </p:cBhvr>
                                      <p:to x="100000" y="60000"/>
                                    </p:animScale>
                                    <p:animScale>
                                      <p:cBhvr>
                                        <p:cTn id="82" dur="166" decel="50000">
                                          <p:stCondLst>
                                            <p:cond delay="676"/>
                                          </p:stCondLst>
                                        </p:cTn>
                                        <p:tgtEl>
                                          <p:spTgt spid="13"/>
                                        </p:tgtEl>
                                      </p:cBhvr>
                                      <p:to x="100000" y="100000"/>
                                    </p:animScale>
                                    <p:animScale>
                                      <p:cBhvr>
                                        <p:cTn id="83" dur="26">
                                          <p:stCondLst>
                                            <p:cond delay="1312"/>
                                          </p:stCondLst>
                                        </p:cTn>
                                        <p:tgtEl>
                                          <p:spTgt spid="13"/>
                                        </p:tgtEl>
                                      </p:cBhvr>
                                      <p:to x="100000" y="80000"/>
                                    </p:animScale>
                                    <p:animScale>
                                      <p:cBhvr>
                                        <p:cTn id="84" dur="166" decel="50000">
                                          <p:stCondLst>
                                            <p:cond delay="1338"/>
                                          </p:stCondLst>
                                        </p:cTn>
                                        <p:tgtEl>
                                          <p:spTgt spid="13"/>
                                        </p:tgtEl>
                                      </p:cBhvr>
                                      <p:to x="100000" y="100000"/>
                                    </p:animScale>
                                    <p:animScale>
                                      <p:cBhvr>
                                        <p:cTn id="85" dur="26">
                                          <p:stCondLst>
                                            <p:cond delay="1642"/>
                                          </p:stCondLst>
                                        </p:cTn>
                                        <p:tgtEl>
                                          <p:spTgt spid="13"/>
                                        </p:tgtEl>
                                      </p:cBhvr>
                                      <p:to x="100000" y="90000"/>
                                    </p:animScale>
                                    <p:animScale>
                                      <p:cBhvr>
                                        <p:cTn id="86" dur="166" decel="50000">
                                          <p:stCondLst>
                                            <p:cond delay="1668"/>
                                          </p:stCondLst>
                                        </p:cTn>
                                        <p:tgtEl>
                                          <p:spTgt spid="13"/>
                                        </p:tgtEl>
                                      </p:cBhvr>
                                      <p:to x="100000" y="100000"/>
                                    </p:animScale>
                                    <p:animScale>
                                      <p:cBhvr>
                                        <p:cTn id="87" dur="26">
                                          <p:stCondLst>
                                            <p:cond delay="1808"/>
                                          </p:stCondLst>
                                        </p:cTn>
                                        <p:tgtEl>
                                          <p:spTgt spid="13"/>
                                        </p:tgtEl>
                                      </p:cBhvr>
                                      <p:to x="100000" y="95000"/>
                                    </p:animScale>
                                    <p:animScale>
                                      <p:cBhvr>
                                        <p:cTn id="88" dur="166" decel="50000">
                                          <p:stCondLst>
                                            <p:cond delay="1834"/>
                                          </p:stCondLst>
                                        </p:cTn>
                                        <p:tgtEl>
                                          <p:spTgt spid="13"/>
                                        </p:tgtEl>
                                      </p:cBhvr>
                                      <p:to x="100000" y="100000"/>
                                    </p:animScale>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grpId="0" nodeType="clickEffect">
                                  <p:stCondLst>
                                    <p:cond delay="0"/>
                                  </p:stCondLst>
                                  <p:childTnLst>
                                    <p:set>
                                      <p:cBhvr>
                                        <p:cTn id="92" dur="1" fill="hold">
                                          <p:stCondLst>
                                            <p:cond delay="0"/>
                                          </p:stCondLst>
                                        </p:cTn>
                                        <p:tgtEl>
                                          <p:spTgt spid="15"/>
                                        </p:tgtEl>
                                        <p:attrNameLst>
                                          <p:attrName>style.visibility</p:attrName>
                                        </p:attrNameLst>
                                      </p:cBhvr>
                                      <p:to>
                                        <p:strVal val="visible"/>
                                      </p:to>
                                    </p:set>
                                    <p:anim calcmode="lin" valueType="num">
                                      <p:cBhvr>
                                        <p:cTn id="93" dur="500" fill="hold"/>
                                        <p:tgtEl>
                                          <p:spTgt spid="15"/>
                                        </p:tgtEl>
                                        <p:attrNameLst>
                                          <p:attrName>ppt_w</p:attrName>
                                        </p:attrNameLst>
                                      </p:cBhvr>
                                      <p:tavLst>
                                        <p:tav tm="0">
                                          <p:val>
                                            <p:fltVal val="0"/>
                                          </p:val>
                                        </p:tav>
                                        <p:tav tm="100000">
                                          <p:val>
                                            <p:strVal val="#ppt_w"/>
                                          </p:val>
                                        </p:tav>
                                      </p:tavLst>
                                    </p:anim>
                                    <p:anim calcmode="lin" valueType="num">
                                      <p:cBhvr>
                                        <p:cTn id="94" dur="500" fill="hold"/>
                                        <p:tgtEl>
                                          <p:spTgt spid="15"/>
                                        </p:tgtEl>
                                        <p:attrNameLst>
                                          <p:attrName>ppt_h</p:attrName>
                                        </p:attrNameLst>
                                      </p:cBhvr>
                                      <p:tavLst>
                                        <p:tav tm="0">
                                          <p:val>
                                            <p:fltVal val="0"/>
                                          </p:val>
                                        </p:tav>
                                        <p:tav tm="100000">
                                          <p:val>
                                            <p:strVal val="#ppt_h"/>
                                          </p:val>
                                        </p:tav>
                                      </p:tavLst>
                                    </p:anim>
                                    <p:animEffect transition="in" filter="fade">
                                      <p:cBhvr>
                                        <p:cTn id="95" dur="500"/>
                                        <p:tgtEl>
                                          <p:spTgt spid="15"/>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grpId="1" nodeType="clickEffect">
                                  <p:stCondLst>
                                    <p:cond delay="0"/>
                                  </p:stCondLst>
                                  <p:childTnLst>
                                    <p:animEffect transition="out" filter="fade">
                                      <p:cBhvr>
                                        <p:cTn id="99" dur="500"/>
                                        <p:tgtEl>
                                          <p:spTgt spid="15"/>
                                        </p:tgtEl>
                                      </p:cBhvr>
                                    </p:animEffect>
                                    <p:set>
                                      <p:cBhvr>
                                        <p:cTn id="100" dur="1" fill="hold">
                                          <p:stCondLst>
                                            <p:cond delay="499"/>
                                          </p:stCondLst>
                                        </p:cTn>
                                        <p:tgtEl>
                                          <p:spTgt spid="15"/>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26" presetClass="entr" presetSubtype="0" fill="hold" grpId="0" nodeType="click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wipe(down)">
                                      <p:cBhvr>
                                        <p:cTn id="105" dur="580">
                                          <p:stCondLst>
                                            <p:cond delay="0"/>
                                          </p:stCondLst>
                                        </p:cTn>
                                        <p:tgtEl>
                                          <p:spTgt spid="16"/>
                                        </p:tgtEl>
                                      </p:cBhvr>
                                    </p:animEffect>
                                    <p:anim calcmode="lin" valueType="num">
                                      <p:cBhvr>
                                        <p:cTn id="10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11" dur="26">
                                          <p:stCondLst>
                                            <p:cond delay="650"/>
                                          </p:stCondLst>
                                        </p:cTn>
                                        <p:tgtEl>
                                          <p:spTgt spid="16"/>
                                        </p:tgtEl>
                                      </p:cBhvr>
                                      <p:to x="100000" y="60000"/>
                                    </p:animScale>
                                    <p:animScale>
                                      <p:cBhvr>
                                        <p:cTn id="112" dur="166" decel="50000">
                                          <p:stCondLst>
                                            <p:cond delay="676"/>
                                          </p:stCondLst>
                                        </p:cTn>
                                        <p:tgtEl>
                                          <p:spTgt spid="16"/>
                                        </p:tgtEl>
                                      </p:cBhvr>
                                      <p:to x="100000" y="100000"/>
                                    </p:animScale>
                                    <p:animScale>
                                      <p:cBhvr>
                                        <p:cTn id="113" dur="26">
                                          <p:stCondLst>
                                            <p:cond delay="1312"/>
                                          </p:stCondLst>
                                        </p:cTn>
                                        <p:tgtEl>
                                          <p:spTgt spid="16"/>
                                        </p:tgtEl>
                                      </p:cBhvr>
                                      <p:to x="100000" y="80000"/>
                                    </p:animScale>
                                    <p:animScale>
                                      <p:cBhvr>
                                        <p:cTn id="114" dur="166" decel="50000">
                                          <p:stCondLst>
                                            <p:cond delay="1338"/>
                                          </p:stCondLst>
                                        </p:cTn>
                                        <p:tgtEl>
                                          <p:spTgt spid="16"/>
                                        </p:tgtEl>
                                      </p:cBhvr>
                                      <p:to x="100000" y="100000"/>
                                    </p:animScale>
                                    <p:animScale>
                                      <p:cBhvr>
                                        <p:cTn id="115" dur="26">
                                          <p:stCondLst>
                                            <p:cond delay="1642"/>
                                          </p:stCondLst>
                                        </p:cTn>
                                        <p:tgtEl>
                                          <p:spTgt spid="16"/>
                                        </p:tgtEl>
                                      </p:cBhvr>
                                      <p:to x="100000" y="90000"/>
                                    </p:animScale>
                                    <p:animScale>
                                      <p:cBhvr>
                                        <p:cTn id="116" dur="166" decel="50000">
                                          <p:stCondLst>
                                            <p:cond delay="1668"/>
                                          </p:stCondLst>
                                        </p:cTn>
                                        <p:tgtEl>
                                          <p:spTgt spid="16"/>
                                        </p:tgtEl>
                                      </p:cBhvr>
                                      <p:to x="100000" y="100000"/>
                                    </p:animScale>
                                    <p:animScale>
                                      <p:cBhvr>
                                        <p:cTn id="117" dur="26">
                                          <p:stCondLst>
                                            <p:cond delay="1808"/>
                                          </p:stCondLst>
                                        </p:cTn>
                                        <p:tgtEl>
                                          <p:spTgt spid="16"/>
                                        </p:tgtEl>
                                      </p:cBhvr>
                                      <p:to x="100000" y="95000"/>
                                    </p:animScale>
                                    <p:animScale>
                                      <p:cBhvr>
                                        <p:cTn id="118" dur="166" decel="50000">
                                          <p:stCondLst>
                                            <p:cond delay="1834"/>
                                          </p:stCondLst>
                                        </p:cTn>
                                        <p:tgtEl>
                                          <p:spTgt spid="16"/>
                                        </p:tgtEl>
                                      </p:cBhvr>
                                      <p:to x="100000" y="100000"/>
                                    </p:animScale>
                                  </p:childTnLst>
                                </p:cTn>
                              </p:par>
                            </p:childTnLst>
                          </p:cTn>
                        </p:par>
                      </p:childTnLst>
                    </p:cTn>
                  </p:par>
                  <p:par>
                    <p:cTn id="119" fill="hold">
                      <p:stCondLst>
                        <p:cond delay="indefinite"/>
                      </p:stCondLst>
                      <p:childTnLst>
                        <p:par>
                          <p:cTn id="120" fill="hold">
                            <p:stCondLst>
                              <p:cond delay="0"/>
                            </p:stCondLst>
                            <p:childTnLst>
                              <p:par>
                                <p:cTn id="121" presetID="53" presetClass="entr" presetSubtype="16" fill="hold" grpId="0" nodeType="clickEffect">
                                  <p:stCondLst>
                                    <p:cond delay="0"/>
                                  </p:stCondLst>
                                  <p:childTnLst>
                                    <p:set>
                                      <p:cBhvr>
                                        <p:cTn id="122" dur="1" fill="hold">
                                          <p:stCondLst>
                                            <p:cond delay="0"/>
                                          </p:stCondLst>
                                        </p:cTn>
                                        <p:tgtEl>
                                          <p:spTgt spid="17"/>
                                        </p:tgtEl>
                                        <p:attrNameLst>
                                          <p:attrName>style.visibility</p:attrName>
                                        </p:attrNameLst>
                                      </p:cBhvr>
                                      <p:to>
                                        <p:strVal val="visible"/>
                                      </p:to>
                                    </p:set>
                                    <p:anim calcmode="lin" valueType="num">
                                      <p:cBhvr>
                                        <p:cTn id="123" dur="500" fill="hold"/>
                                        <p:tgtEl>
                                          <p:spTgt spid="17"/>
                                        </p:tgtEl>
                                        <p:attrNameLst>
                                          <p:attrName>ppt_w</p:attrName>
                                        </p:attrNameLst>
                                      </p:cBhvr>
                                      <p:tavLst>
                                        <p:tav tm="0">
                                          <p:val>
                                            <p:fltVal val="0"/>
                                          </p:val>
                                        </p:tav>
                                        <p:tav tm="100000">
                                          <p:val>
                                            <p:strVal val="#ppt_w"/>
                                          </p:val>
                                        </p:tav>
                                      </p:tavLst>
                                    </p:anim>
                                    <p:anim calcmode="lin" valueType="num">
                                      <p:cBhvr>
                                        <p:cTn id="124" dur="500" fill="hold"/>
                                        <p:tgtEl>
                                          <p:spTgt spid="17"/>
                                        </p:tgtEl>
                                        <p:attrNameLst>
                                          <p:attrName>ppt_h</p:attrName>
                                        </p:attrNameLst>
                                      </p:cBhvr>
                                      <p:tavLst>
                                        <p:tav tm="0">
                                          <p:val>
                                            <p:fltVal val="0"/>
                                          </p:val>
                                        </p:tav>
                                        <p:tav tm="100000">
                                          <p:val>
                                            <p:strVal val="#ppt_h"/>
                                          </p:val>
                                        </p:tav>
                                      </p:tavLst>
                                    </p:anim>
                                    <p:animEffect transition="in" filter="fade">
                                      <p:cBhvr>
                                        <p:cTn id="125" dur="500"/>
                                        <p:tgtEl>
                                          <p:spTgt spid="17"/>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xit" presetSubtype="0" fill="hold" grpId="1" nodeType="clickEffect">
                                  <p:stCondLst>
                                    <p:cond delay="0"/>
                                  </p:stCondLst>
                                  <p:childTnLst>
                                    <p:animEffect transition="out" filter="fade">
                                      <p:cBhvr>
                                        <p:cTn id="129" dur="500"/>
                                        <p:tgtEl>
                                          <p:spTgt spid="17"/>
                                        </p:tgtEl>
                                      </p:cBhvr>
                                    </p:animEffect>
                                    <p:set>
                                      <p:cBhvr>
                                        <p:cTn id="130" dur="1" fill="hold">
                                          <p:stCondLst>
                                            <p:cond delay="499"/>
                                          </p:stCondLst>
                                        </p:cTn>
                                        <p:tgtEl>
                                          <p:spTgt spid="17"/>
                                        </p:tgtEl>
                                        <p:attrNameLst>
                                          <p:attrName>style.visibility</p:attrName>
                                        </p:attrNameLst>
                                      </p:cBhvr>
                                      <p:to>
                                        <p:strVal val="hidden"/>
                                      </p:to>
                                    </p:set>
                                  </p:childTnLst>
                                </p:cTn>
                              </p:par>
                            </p:childTnLst>
                          </p:cTn>
                        </p:par>
                      </p:childTnLst>
                    </p:cTn>
                  </p:par>
                  <p:par>
                    <p:cTn id="131" fill="hold">
                      <p:stCondLst>
                        <p:cond delay="indefinite"/>
                      </p:stCondLst>
                      <p:childTnLst>
                        <p:par>
                          <p:cTn id="132" fill="hold">
                            <p:stCondLst>
                              <p:cond delay="0"/>
                            </p:stCondLst>
                            <p:childTnLst>
                              <p:par>
                                <p:cTn id="133" presetID="26" presetClass="entr" presetSubtype="0" fill="hold" grpId="0" nodeType="clickEffect">
                                  <p:stCondLst>
                                    <p:cond delay="0"/>
                                  </p:stCondLst>
                                  <p:childTnLst>
                                    <p:set>
                                      <p:cBhvr>
                                        <p:cTn id="134" dur="1" fill="hold">
                                          <p:stCondLst>
                                            <p:cond delay="0"/>
                                          </p:stCondLst>
                                        </p:cTn>
                                        <p:tgtEl>
                                          <p:spTgt spid="18"/>
                                        </p:tgtEl>
                                        <p:attrNameLst>
                                          <p:attrName>style.visibility</p:attrName>
                                        </p:attrNameLst>
                                      </p:cBhvr>
                                      <p:to>
                                        <p:strVal val="visible"/>
                                      </p:to>
                                    </p:set>
                                    <p:animEffect transition="in" filter="wipe(down)">
                                      <p:cBhvr>
                                        <p:cTn id="135" dur="580">
                                          <p:stCondLst>
                                            <p:cond delay="0"/>
                                          </p:stCondLst>
                                        </p:cTn>
                                        <p:tgtEl>
                                          <p:spTgt spid="18"/>
                                        </p:tgtEl>
                                      </p:cBhvr>
                                    </p:animEffect>
                                    <p:anim calcmode="lin" valueType="num">
                                      <p:cBhvr>
                                        <p:cTn id="136"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41" dur="26">
                                          <p:stCondLst>
                                            <p:cond delay="650"/>
                                          </p:stCondLst>
                                        </p:cTn>
                                        <p:tgtEl>
                                          <p:spTgt spid="18"/>
                                        </p:tgtEl>
                                      </p:cBhvr>
                                      <p:to x="100000" y="60000"/>
                                    </p:animScale>
                                    <p:animScale>
                                      <p:cBhvr>
                                        <p:cTn id="142" dur="166" decel="50000">
                                          <p:stCondLst>
                                            <p:cond delay="676"/>
                                          </p:stCondLst>
                                        </p:cTn>
                                        <p:tgtEl>
                                          <p:spTgt spid="18"/>
                                        </p:tgtEl>
                                      </p:cBhvr>
                                      <p:to x="100000" y="100000"/>
                                    </p:animScale>
                                    <p:animScale>
                                      <p:cBhvr>
                                        <p:cTn id="143" dur="26">
                                          <p:stCondLst>
                                            <p:cond delay="1312"/>
                                          </p:stCondLst>
                                        </p:cTn>
                                        <p:tgtEl>
                                          <p:spTgt spid="18"/>
                                        </p:tgtEl>
                                      </p:cBhvr>
                                      <p:to x="100000" y="80000"/>
                                    </p:animScale>
                                    <p:animScale>
                                      <p:cBhvr>
                                        <p:cTn id="144" dur="166" decel="50000">
                                          <p:stCondLst>
                                            <p:cond delay="1338"/>
                                          </p:stCondLst>
                                        </p:cTn>
                                        <p:tgtEl>
                                          <p:spTgt spid="18"/>
                                        </p:tgtEl>
                                      </p:cBhvr>
                                      <p:to x="100000" y="100000"/>
                                    </p:animScale>
                                    <p:animScale>
                                      <p:cBhvr>
                                        <p:cTn id="145" dur="26">
                                          <p:stCondLst>
                                            <p:cond delay="1642"/>
                                          </p:stCondLst>
                                        </p:cTn>
                                        <p:tgtEl>
                                          <p:spTgt spid="18"/>
                                        </p:tgtEl>
                                      </p:cBhvr>
                                      <p:to x="100000" y="90000"/>
                                    </p:animScale>
                                    <p:animScale>
                                      <p:cBhvr>
                                        <p:cTn id="146" dur="166" decel="50000">
                                          <p:stCondLst>
                                            <p:cond delay="1668"/>
                                          </p:stCondLst>
                                        </p:cTn>
                                        <p:tgtEl>
                                          <p:spTgt spid="18"/>
                                        </p:tgtEl>
                                      </p:cBhvr>
                                      <p:to x="100000" y="100000"/>
                                    </p:animScale>
                                    <p:animScale>
                                      <p:cBhvr>
                                        <p:cTn id="147" dur="26">
                                          <p:stCondLst>
                                            <p:cond delay="1808"/>
                                          </p:stCondLst>
                                        </p:cTn>
                                        <p:tgtEl>
                                          <p:spTgt spid="18"/>
                                        </p:tgtEl>
                                      </p:cBhvr>
                                      <p:to x="100000" y="95000"/>
                                    </p:animScale>
                                    <p:animScale>
                                      <p:cBhvr>
                                        <p:cTn id="148" dur="166" decel="50000">
                                          <p:stCondLst>
                                            <p:cond delay="1834"/>
                                          </p:stCondLst>
                                        </p:cTn>
                                        <p:tgtEl>
                                          <p:spTgt spid="18"/>
                                        </p:tgtEl>
                                      </p:cBhvr>
                                      <p:to x="100000" y="100000"/>
                                    </p:animScale>
                                  </p:childTnLst>
                                </p:cTn>
                              </p:par>
                            </p:childTnLst>
                          </p:cTn>
                        </p:par>
                      </p:childTnLst>
                    </p:cTn>
                  </p:par>
                  <p:par>
                    <p:cTn id="149" fill="hold">
                      <p:stCondLst>
                        <p:cond delay="indefinite"/>
                      </p:stCondLst>
                      <p:childTnLst>
                        <p:par>
                          <p:cTn id="150" fill="hold">
                            <p:stCondLst>
                              <p:cond delay="0"/>
                            </p:stCondLst>
                            <p:childTnLst>
                              <p:par>
                                <p:cTn id="151" presetID="53" presetClass="entr" presetSubtype="16" fill="hold" grpId="0" nodeType="clickEffect">
                                  <p:stCondLst>
                                    <p:cond delay="0"/>
                                  </p:stCondLst>
                                  <p:childTnLst>
                                    <p:set>
                                      <p:cBhvr>
                                        <p:cTn id="152" dur="1" fill="hold">
                                          <p:stCondLst>
                                            <p:cond delay="0"/>
                                          </p:stCondLst>
                                        </p:cTn>
                                        <p:tgtEl>
                                          <p:spTgt spid="19"/>
                                        </p:tgtEl>
                                        <p:attrNameLst>
                                          <p:attrName>style.visibility</p:attrName>
                                        </p:attrNameLst>
                                      </p:cBhvr>
                                      <p:to>
                                        <p:strVal val="visible"/>
                                      </p:to>
                                    </p:set>
                                    <p:anim calcmode="lin" valueType="num">
                                      <p:cBhvr>
                                        <p:cTn id="153" dur="500" fill="hold"/>
                                        <p:tgtEl>
                                          <p:spTgt spid="19"/>
                                        </p:tgtEl>
                                        <p:attrNameLst>
                                          <p:attrName>ppt_w</p:attrName>
                                        </p:attrNameLst>
                                      </p:cBhvr>
                                      <p:tavLst>
                                        <p:tav tm="0">
                                          <p:val>
                                            <p:fltVal val="0"/>
                                          </p:val>
                                        </p:tav>
                                        <p:tav tm="100000">
                                          <p:val>
                                            <p:strVal val="#ppt_w"/>
                                          </p:val>
                                        </p:tav>
                                      </p:tavLst>
                                    </p:anim>
                                    <p:anim calcmode="lin" valueType="num">
                                      <p:cBhvr>
                                        <p:cTn id="154" dur="500" fill="hold"/>
                                        <p:tgtEl>
                                          <p:spTgt spid="19"/>
                                        </p:tgtEl>
                                        <p:attrNameLst>
                                          <p:attrName>ppt_h</p:attrName>
                                        </p:attrNameLst>
                                      </p:cBhvr>
                                      <p:tavLst>
                                        <p:tav tm="0">
                                          <p:val>
                                            <p:fltVal val="0"/>
                                          </p:val>
                                        </p:tav>
                                        <p:tav tm="100000">
                                          <p:val>
                                            <p:strVal val="#ppt_h"/>
                                          </p:val>
                                        </p:tav>
                                      </p:tavLst>
                                    </p:anim>
                                    <p:animEffect transition="in" filter="fade">
                                      <p:cBhvr>
                                        <p:cTn id="155" dur="500"/>
                                        <p:tgtEl>
                                          <p:spTgt spid="19"/>
                                        </p:tgtEl>
                                      </p:cBhvr>
                                    </p:animEffect>
                                  </p:childTnLst>
                                </p:cTn>
                              </p:par>
                            </p:childTnLst>
                          </p:cTn>
                        </p:par>
                      </p:childTnLst>
                    </p:cTn>
                  </p:par>
                  <p:par>
                    <p:cTn id="156" fill="hold">
                      <p:stCondLst>
                        <p:cond delay="indefinite"/>
                      </p:stCondLst>
                      <p:childTnLst>
                        <p:par>
                          <p:cTn id="157" fill="hold">
                            <p:stCondLst>
                              <p:cond delay="0"/>
                            </p:stCondLst>
                            <p:childTnLst>
                              <p:par>
                                <p:cTn id="158" presetID="10" presetClass="exit" presetSubtype="0" fill="hold" grpId="1" nodeType="clickEffect">
                                  <p:stCondLst>
                                    <p:cond delay="0"/>
                                  </p:stCondLst>
                                  <p:childTnLst>
                                    <p:animEffect transition="out" filter="fade">
                                      <p:cBhvr>
                                        <p:cTn id="159" dur="500"/>
                                        <p:tgtEl>
                                          <p:spTgt spid="19"/>
                                        </p:tgtEl>
                                      </p:cBhvr>
                                    </p:animEffect>
                                    <p:set>
                                      <p:cBhvr>
                                        <p:cTn id="160" dur="1" fill="hold">
                                          <p:stCondLst>
                                            <p:cond delay="499"/>
                                          </p:stCondLst>
                                        </p:cTn>
                                        <p:tgtEl>
                                          <p:spTgt spid="19"/>
                                        </p:tgtEl>
                                        <p:attrNameLst>
                                          <p:attrName>style.visibility</p:attrName>
                                        </p:attrNameLst>
                                      </p:cBhvr>
                                      <p:to>
                                        <p:strVal val="hidden"/>
                                      </p:to>
                                    </p:set>
                                  </p:childTnLst>
                                </p:cTn>
                              </p:par>
                            </p:childTnLst>
                          </p:cTn>
                        </p:par>
                      </p:childTnLst>
                    </p:cTn>
                  </p:par>
                  <p:par>
                    <p:cTn id="161" fill="hold">
                      <p:stCondLst>
                        <p:cond delay="indefinite"/>
                      </p:stCondLst>
                      <p:childTnLst>
                        <p:par>
                          <p:cTn id="162" fill="hold">
                            <p:stCondLst>
                              <p:cond delay="0"/>
                            </p:stCondLst>
                            <p:childTnLst>
                              <p:par>
                                <p:cTn id="163" presetID="26" presetClass="entr" presetSubtype="0" fill="hold" grpId="0" nodeType="clickEffect">
                                  <p:stCondLst>
                                    <p:cond delay="0"/>
                                  </p:stCondLst>
                                  <p:childTnLst>
                                    <p:set>
                                      <p:cBhvr>
                                        <p:cTn id="164" dur="1" fill="hold">
                                          <p:stCondLst>
                                            <p:cond delay="0"/>
                                          </p:stCondLst>
                                        </p:cTn>
                                        <p:tgtEl>
                                          <p:spTgt spid="20"/>
                                        </p:tgtEl>
                                        <p:attrNameLst>
                                          <p:attrName>style.visibility</p:attrName>
                                        </p:attrNameLst>
                                      </p:cBhvr>
                                      <p:to>
                                        <p:strVal val="visible"/>
                                      </p:to>
                                    </p:set>
                                    <p:animEffect transition="in" filter="wipe(down)">
                                      <p:cBhvr>
                                        <p:cTn id="165" dur="580">
                                          <p:stCondLst>
                                            <p:cond delay="0"/>
                                          </p:stCondLst>
                                        </p:cTn>
                                        <p:tgtEl>
                                          <p:spTgt spid="20"/>
                                        </p:tgtEl>
                                      </p:cBhvr>
                                    </p:animEffect>
                                    <p:anim calcmode="lin" valueType="num">
                                      <p:cBhvr>
                                        <p:cTn id="166"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67"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68"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69"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70"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71" dur="26">
                                          <p:stCondLst>
                                            <p:cond delay="650"/>
                                          </p:stCondLst>
                                        </p:cTn>
                                        <p:tgtEl>
                                          <p:spTgt spid="20"/>
                                        </p:tgtEl>
                                      </p:cBhvr>
                                      <p:to x="100000" y="60000"/>
                                    </p:animScale>
                                    <p:animScale>
                                      <p:cBhvr>
                                        <p:cTn id="172" dur="166" decel="50000">
                                          <p:stCondLst>
                                            <p:cond delay="676"/>
                                          </p:stCondLst>
                                        </p:cTn>
                                        <p:tgtEl>
                                          <p:spTgt spid="20"/>
                                        </p:tgtEl>
                                      </p:cBhvr>
                                      <p:to x="100000" y="100000"/>
                                    </p:animScale>
                                    <p:animScale>
                                      <p:cBhvr>
                                        <p:cTn id="173" dur="26">
                                          <p:stCondLst>
                                            <p:cond delay="1312"/>
                                          </p:stCondLst>
                                        </p:cTn>
                                        <p:tgtEl>
                                          <p:spTgt spid="20"/>
                                        </p:tgtEl>
                                      </p:cBhvr>
                                      <p:to x="100000" y="80000"/>
                                    </p:animScale>
                                    <p:animScale>
                                      <p:cBhvr>
                                        <p:cTn id="174" dur="166" decel="50000">
                                          <p:stCondLst>
                                            <p:cond delay="1338"/>
                                          </p:stCondLst>
                                        </p:cTn>
                                        <p:tgtEl>
                                          <p:spTgt spid="20"/>
                                        </p:tgtEl>
                                      </p:cBhvr>
                                      <p:to x="100000" y="100000"/>
                                    </p:animScale>
                                    <p:animScale>
                                      <p:cBhvr>
                                        <p:cTn id="175" dur="26">
                                          <p:stCondLst>
                                            <p:cond delay="1642"/>
                                          </p:stCondLst>
                                        </p:cTn>
                                        <p:tgtEl>
                                          <p:spTgt spid="20"/>
                                        </p:tgtEl>
                                      </p:cBhvr>
                                      <p:to x="100000" y="90000"/>
                                    </p:animScale>
                                    <p:animScale>
                                      <p:cBhvr>
                                        <p:cTn id="176" dur="166" decel="50000">
                                          <p:stCondLst>
                                            <p:cond delay="1668"/>
                                          </p:stCondLst>
                                        </p:cTn>
                                        <p:tgtEl>
                                          <p:spTgt spid="20"/>
                                        </p:tgtEl>
                                      </p:cBhvr>
                                      <p:to x="100000" y="100000"/>
                                    </p:animScale>
                                    <p:animScale>
                                      <p:cBhvr>
                                        <p:cTn id="177" dur="26">
                                          <p:stCondLst>
                                            <p:cond delay="1808"/>
                                          </p:stCondLst>
                                        </p:cTn>
                                        <p:tgtEl>
                                          <p:spTgt spid="20"/>
                                        </p:tgtEl>
                                      </p:cBhvr>
                                      <p:to x="100000" y="95000"/>
                                    </p:animScale>
                                    <p:animScale>
                                      <p:cBhvr>
                                        <p:cTn id="178" dur="166" decel="50000">
                                          <p:stCondLst>
                                            <p:cond delay="1834"/>
                                          </p:stCondLst>
                                        </p:cTn>
                                        <p:tgtEl>
                                          <p:spTgt spid="20"/>
                                        </p:tgtEl>
                                      </p:cBhvr>
                                      <p:to x="100000" y="100000"/>
                                    </p:animScale>
                                  </p:childTnLst>
                                </p:cTn>
                              </p:par>
                            </p:childTnLst>
                          </p:cTn>
                        </p:par>
                      </p:childTnLst>
                    </p:cTn>
                  </p:par>
                  <p:par>
                    <p:cTn id="179" fill="hold">
                      <p:stCondLst>
                        <p:cond delay="indefinite"/>
                      </p:stCondLst>
                      <p:childTnLst>
                        <p:par>
                          <p:cTn id="180" fill="hold">
                            <p:stCondLst>
                              <p:cond delay="0"/>
                            </p:stCondLst>
                            <p:childTnLst>
                              <p:par>
                                <p:cTn id="181" presetID="53" presetClass="entr" presetSubtype="16" fill="hold" grpId="0" nodeType="clickEffect">
                                  <p:stCondLst>
                                    <p:cond delay="0"/>
                                  </p:stCondLst>
                                  <p:childTnLst>
                                    <p:set>
                                      <p:cBhvr>
                                        <p:cTn id="182" dur="1" fill="hold">
                                          <p:stCondLst>
                                            <p:cond delay="0"/>
                                          </p:stCondLst>
                                        </p:cTn>
                                        <p:tgtEl>
                                          <p:spTgt spid="21"/>
                                        </p:tgtEl>
                                        <p:attrNameLst>
                                          <p:attrName>style.visibility</p:attrName>
                                        </p:attrNameLst>
                                      </p:cBhvr>
                                      <p:to>
                                        <p:strVal val="visible"/>
                                      </p:to>
                                    </p:set>
                                    <p:anim calcmode="lin" valueType="num">
                                      <p:cBhvr>
                                        <p:cTn id="183" dur="500" fill="hold"/>
                                        <p:tgtEl>
                                          <p:spTgt spid="21"/>
                                        </p:tgtEl>
                                        <p:attrNameLst>
                                          <p:attrName>ppt_w</p:attrName>
                                        </p:attrNameLst>
                                      </p:cBhvr>
                                      <p:tavLst>
                                        <p:tav tm="0">
                                          <p:val>
                                            <p:fltVal val="0"/>
                                          </p:val>
                                        </p:tav>
                                        <p:tav tm="100000">
                                          <p:val>
                                            <p:strVal val="#ppt_w"/>
                                          </p:val>
                                        </p:tav>
                                      </p:tavLst>
                                    </p:anim>
                                    <p:anim calcmode="lin" valueType="num">
                                      <p:cBhvr>
                                        <p:cTn id="184" dur="500" fill="hold"/>
                                        <p:tgtEl>
                                          <p:spTgt spid="21"/>
                                        </p:tgtEl>
                                        <p:attrNameLst>
                                          <p:attrName>ppt_h</p:attrName>
                                        </p:attrNameLst>
                                      </p:cBhvr>
                                      <p:tavLst>
                                        <p:tav tm="0">
                                          <p:val>
                                            <p:fltVal val="0"/>
                                          </p:val>
                                        </p:tav>
                                        <p:tav tm="100000">
                                          <p:val>
                                            <p:strVal val="#ppt_h"/>
                                          </p:val>
                                        </p:tav>
                                      </p:tavLst>
                                    </p:anim>
                                    <p:animEffect transition="in" filter="fade">
                                      <p:cBhvr>
                                        <p:cTn id="185" dur="500"/>
                                        <p:tgtEl>
                                          <p:spTgt spid="21"/>
                                        </p:tgtEl>
                                      </p:cBhvr>
                                    </p:animEffect>
                                  </p:childTnLst>
                                </p:cTn>
                              </p:par>
                            </p:childTnLst>
                          </p:cTn>
                        </p:par>
                      </p:childTnLst>
                    </p:cTn>
                  </p:par>
                  <p:par>
                    <p:cTn id="186" fill="hold">
                      <p:stCondLst>
                        <p:cond delay="indefinite"/>
                      </p:stCondLst>
                      <p:childTnLst>
                        <p:par>
                          <p:cTn id="187" fill="hold">
                            <p:stCondLst>
                              <p:cond delay="0"/>
                            </p:stCondLst>
                            <p:childTnLst>
                              <p:par>
                                <p:cTn id="188" presetID="10" presetClass="exit" presetSubtype="0" fill="hold" grpId="1" nodeType="clickEffect">
                                  <p:stCondLst>
                                    <p:cond delay="0"/>
                                  </p:stCondLst>
                                  <p:childTnLst>
                                    <p:animEffect transition="out" filter="fade">
                                      <p:cBhvr>
                                        <p:cTn id="189" dur="500"/>
                                        <p:tgtEl>
                                          <p:spTgt spid="21"/>
                                        </p:tgtEl>
                                      </p:cBhvr>
                                    </p:animEffect>
                                    <p:set>
                                      <p:cBhvr>
                                        <p:cTn id="190" dur="1" fill="hold">
                                          <p:stCondLst>
                                            <p:cond delay="499"/>
                                          </p:stCondLst>
                                        </p:cTn>
                                        <p:tgtEl>
                                          <p:spTgt spid="21"/>
                                        </p:tgtEl>
                                        <p:attrNameLst>
                                          <p:attrName>style.visibility</p:attrName>
                                        </p:attrNameLst>
                                      </p:cBhvr>
                                      <p:to>
                                        <p:strVal val="hidden"/>
                                      </p:to>
                                    </p:set>
                                  </p:childTnLst>
                                </p:cTn>
                              </p:par>
                            </p:childTnLst>
                          </p:cTn>
                        </p:par>
                      </p:childTnLst>
                    </p:cTn>
                  </p:par>
                  <p:par>
                    <p:cTn id="191" fill="hold">
                      <p:stCondLst>
                        <p:cond delay="indefinite"/>
                      </p:stCondLst>
                      <p:childTnLst>
                        <p:par>
                          <p:cTn id="192" fill="hold">
                            <p:stCondLst>
                              <p:cond delay="0"/>
                            </p:stCondLst>
                            <p:childTnLst>
                              <p:par>
                                <p:cTn id="193" presetID="26" presetClass="entr" presetSubtype="0" fill="hold" grpId="0" nodeType="clickEffect">
                                  <p:stCondLst>
                                    <p:cond delay="0"/>
                                  </p:stCondLst>
                                  <p:childTnLst>
                                    <p:set>
                                      <p:cBhvr>
                                        <p:cTn id="194" dur="1" fill="hold">
                                          <p:stCondLst>
                                            <p:cond delay="0"/>
                                          </p:stCondLst>
                                        </p:cTn>
                                        <p:tgtEl>
                                          <p:spTgt spid="22"/>
                                        </p:tgtEl>
                                        <p:attrNameLst>
                                          <p:attrName>style.visibility</p:attrName>
                                        </p:attrNameLst>
                                      </p:cBhvr>
                                      <p:to>
                                        <p:strVal val="visible"/>
                                      </p:to>
                                    </p:set>
                                    <p:animEffect transition="in" filter="wipe(down)">
                                      <p:cBhvr>
                                        <p:cTn id="195" dur="580">
                                          <p:stCondLst>
                                            <p:cond delay="0"/>
                                          </p:stCondLst>
                                        </p:cTn>
                                        <p:tgtEl>
                                          <p:spTgt spid="22"/>
                                        </p:tgtEl>
                                      </p:cBhvr>
                                    </p:animEffect>
                                    <p:anim calcmode="lin" valueType="num">
                                      <p:cBhvr>
                                        <p:cTn id="196"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97"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98"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99"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200"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201" dur="26">
                                          <p:stCondLst>
                                            <p:cond delay="650"/>
                                          </p:stCondLst>
                                        </p:cTn>
                                        <p:tgtEl>
                                          <p:spTgt spid="22"/>
                                        </p:tgtEl>
                                      </p:cBhvr>
                                      <p:to x="100000" y="60000"/>
                                    </p:animScale>
                                    <p:animScale>
                                      <p:cBhvr>
                                        <p:cTn id="202" dur="166" decel="50000">
                                          <p:stCondLst>
                                            <p:cond delay="676"/>
                                          </p:stCondLst>
                                        </p:cTn>
                                        <p:tgtEl>
                                          <p:spTgt spid="22"/>
                                        </p:tgtEl>
                                      </p:cBhvr>
                                      <p:to x="100000" y="100000"/>
                                    </p:animScale>
                                    <p:animScale>
                                      <p:cBhvr>
                                        <p:cTn id="203" dur="26">
                                          <p:stCondLst>
                                            <p:cond delay="1312"/>
                                          </p:stCondLst>
                                        </p:cTn>
                                        <p:tgtEl>
                                          <p:spTgt spid="22"/>
                                        </p:tgtEl>
                                      </p:cBhvr>
                                      <p:to x="100000" y="80000"/>
                                    </p:animScale>
                                    <p:animScale>
                                      <p:cBhvr>
                                        <p:cTn id="204" dur="166" decel="50000">
                                          <p:stCondLst>
                                            <p:cond delay="1338"/>
                                          </p:stCondLst>
                                        </p:cTn>
                                        <p:tgtEl>
                                          <p:spTgt spid="22"/>
                                        </p:tgtEl>
                                      </p:cBhvr>
                                      <p:to x="100000" y="100000"/>
                                    </p:animScale>
                                    <p:animScale>
                                      <p:cBhvr>
                                        <p:cTn id="205" dur="26">
                                          <p:stCondLst>
                                            <p:cond delay="1642"/>
                                          </p:stCondLst>
                                        </p:cTn>
                                        <p:tgtEl>
                                          <p:spTgt spid="22"/>
                                        </p:tgtEl>
                                      </p:cBhvr>
                                      <p:to x="100000" y="90000"/>
                                    </p:animScale>
                                    <p:animScale>
                                      <p:cBhvr>
                                        <p:cTn id="206" dur="166" decel="50000">
                                          <p:stCondLst>
                                            <p:cond delay="1668"/>
                                          </p:stCondLst>
                                        </p:cTn>
                                        <p:tgtEl>
                                          <p:spTgt spid="22"/>
                                        </p:tgtEl>
                                      </p:cBhvr>
                                      <p:to x="100000" y="100000"/>
                                    </p:animScale>
                                    <p:animScale>
                                      <p:cBhvr>
                                        <p:cTn id="207" dur="26">
                                          <p:stCondLst>
                                            <p:cond delay="1808"/>
                                          </p:stCondLst>
                                        </p:cTn>
                                        <p:tgtEl>
                                          <p:spTgt spid="22"/>
                                        </p:tgtEl>
                                      </p:cBhvr>
                                      <p:to x="100000" y="95000"/>
                                    </p:animScale>
                                    <p:animScale>
                                      <p:cBhvr>
                                        <p:cTn id="208" dur="166" decel="50000">
                                          <p:stCondLst>
                                            <p:cond delay="1834"/>
                                          </p:stCondLst>
                                        </p:cTn>
                                        <p:tgtEl>
                                          <p:spTgt spid="22"/>
                                        </p:tgtEl>
                                      </p:cBhvr>
                                      <p:to x="100000" y="100000"/>
                                    </p:animScale>
                                  </p:childTnLst>
                                </p:cTn>
                              </p:par>
                            </p:childTnLst>
                          </p:cTn>
                        </p:par>
                      </p:childTnLst>
                    </p:cTn>
                  </p:par>
                  <p:par>
                    <p:cTn id="209" fill="hold">
                      <p:stCondLst>
                        <p:cond delay="indefinite"/>
                      </p:stCondLst>
                      <p:childTnLst>
                        <p:par>
                          <p:cTn id="210" fill="hold">
                            <p:stCondLst>
                              <p:cond delay="0"/>
                            </p:stCondLst>
                            <p:childTnLst>
                              <p:par>
                                <p:cTn id="211" presetID="31" presetClass="exit" presetSubtype="0" fill="hold" grpId="1" nodeType="clickEffect">
                                  <p:stCondLst>
                                    <p:cond delay="0"/>
                                  </p:stCondLst>
                                  <p:childTnLst>
                                    <p:anim calcmode="lin" valueType="num">
                                      <p:cBhvr>
                                        <p:cTn id="212" dur="1000"/>
                                        <p:tgtEl>
                                          <p:spTgt spid="18"/>
                                        </p:tgtEl>
                                        <p:attrNameLst>
                                          <p:attrName>ppt_w</p:attrName>
                                        </p:attrNameLst>
                                      </p:cBhvr>
                                      <p:tavLst>
                                        <p:tav tm="0">
                                          <p:val>
                                            <p:strVal val="ppt_w"/>
                                          </p:val>
                                        </p:tav>
                                        <p:tav tm="100000">
                                          <p:val>
                                            <p:fltVal val="0"/>
                                          </p:val>
                                        </p:tav>
                                      </p:tavLst>
                                    </p:anim>
                                    <p:anim calcmode="lin" valueType="num">
                                      <p:cBhvr>
                                        <p:cTn id="213" dur="1000"/>
                                        <p:tgtEl>
                                          <p:spTgt spid="18"/>
                                        </p:tgtEl>
                                        <p:attrNameLst>
                                          <p:attrName>ppt_h</p:attrName>
                                        </p:attrNameLst>
                                      </p:cBhvr>
                                      <p:tavLst>
                                        <p:tav tm="0">
                                          <p:val>
                                            <p:strVal val="ppt_h"/>
                                          </p:val>
                                        </p:tav>
                                        <p:tav tm="100000">
                                          <p:val>
                                            <p:fltVal val="0"/>
                                          </p:val>
                                        </p:tav>
                                      </p:tavLst>
                                    </p:anim>
                                    <p:anim calcmode="lin" valueType="num">
                                      <p:cBhvr>
                                        <p:cTn id="214" dur="1000"/>
                                        <p:tgtEl>
                                          <p:spTgt spid="18"/>
                                        </p:tgtEl>
                                        <p:attrNameLst>
                                          <p:attrName>style.rotation</p:attrName>
                                        </p:attrNameLst>
                                      </p:cBhvr>
                                      <p:tavLst>
                                        <p:tav tm="0">
                                          <p:val>
                                            <p:fltVal val="0"/>
                                          </p:val>
                                        </p:tav>
                                        <p:tav tm="100000">
                                          <p:val>
                                            <p:fltVal val="90"/>
                                          </p:val>
                                        </p:tav>
                                      </p:tavLst>
                                    </p:anim>
                                    <p:animEffect transition="out" filter="fade">
                                      <p:cBhvr>
                                        <p:cTn id="215" dur="1000"/>
                                        <p:tgtEl>
                                          <p:spTgt spid="18"/>
                                        </p:tgtEl>
                                      </p:cBhvr>
                                    </p:animEffect>
                                    <p:set>
                                      <p:cBhvr>
                                        <p:cTn id="216" dur="1" fill="hold">
                                          <p:stCondLst>
                                            <p:cond delay="999"/>
                                          </p:stCondLst>
                                        </p:cTn>
                                        <p:tgtEl>
                                          <p:spTgt spid="18"/>
                                        </p:tgtEl>
                                        <p:attrNameLst>
                                          <p:attrName>style.visibility</p:attrName>
                                        </p:attrNameLst>
                                      </p:cBhvr>
                                      <p:to>
                                        <p:strVal val="hidden"/>
                                      </p:to>
                                    </p:set>
                                  </p:childTnLst>
                                </p:cTn>
                              </p:par>
                            </p:childTnLst>
                          </p:cTn>
                        </p:par>
                      </p:childTnLst>
                    </p:cTn>
                  </p:par>
                  <p:par>
                    <p:cTn id="217" fill="hold">
                      <p:stCondLst>
                        <p:cond delay="indefinite"/>
                      </p:stCondLst>
                      <p:childTnLst>
                        <p:par>
                          <p:cTn id="218" fill="hold">
                            <p:stCondLst>
                              <p:cond delay="0"/>
                            </p:stCondLst>
                            <p:childTnLst>
                              <p:par>
                                <p:cTn id="219" presetID="31" presetClass="entr" presetSubtype="0" fill="hold" grpId="0" nodeType="clickEffect">
                                  <p:stCondLst>
                                    <p:cond delay="0"/>
                                  </p:stCondLst>
                                  <p:childTnLst>
                                    <p:set>
                                      <p:cBhvr>
                                        <p:cTn id="220" dur="1" fill="hold">
                                          <p:stCondLst>
                                            <p:cond delay="0"/>
                                          </p:stCondLst>
                                        </p:cTn>
                                        <p:tgtEl>
                                          <p:spTgt spid="25"/>
                                        </p:tgtEl>
                                        <p:attrNameLst>
                                          <p:attrName>style.visibility</p:attrName>
                                        </p:attrNameLst>
                                      </p:cBhvr>
                                      <p:to>
                                        <p:strVal val="visible"/>
                                      </p:to>
                                    </p:set>
                                    <p:anim calcmode="lin" valueType="num">
                                      <p:cBhvr>
                                        <p:cTn id="221" dur="1000" fill="hold"/>
                                        <p:tgtEl>
                                          <p:spTgt spid="25"/>
                                        </p:tgtEl>
                                        <p:attrNameLst>
                                          <p:attrName>ppt_w</p:attrName>
                                        </p:attrNameLst>
                                      </p:cBhvr>
                                      <p:tavLst>
                                        <p:tav tm="0">
                                          <p:val>
                                            <p:fltVal val="0"/>
                                          </p:val>
                                        </p:tav>
                                        <p:tav tm="100000">
                                          <p:val>
                                            <p:strVal val="#ppt_w"/>
                                          </p:val>
                                        </p:tav>
                                      </p:tavLst>
                                    </p:anim>
                                    <p:anim calcmode="lin" valueType="num">
                                      <p:cBhvr>
                                        <p:cTn id="222" dur="1000" fill="hold"/>
                                        <p:tgtEl>
                                          <p:spTgt spid="25"/>
                                        </p:tgtEl>
                                        <p:attrNameLst>
                                          <p:attrName>ppt_h</p:attrName>
                                        </p:attrNameLst>
                                      </p:cBhvr>
                                      <p:tavLst>
                                        <p:tav tm="0">
                                          <p:val>
                                            <p:fltVal val="0"/>
                                          </p:val>
                                        </p:tav>
                                        <p:tav tm="100000">
                                          <p:val>
                                            <p:strVal val="#ppt_h"/>
                                          </p:val>
                                        </p:tav>
                                      </p:tavLst>
                                    </p:anim>
                                    <p:anim calcmode="lin" valueType="num">
                                      <p:cBhvr>
                                        <p:cTn id="223" dur="1000" fill="hold"/>
                                        <p:tgtEl>
                                          <p:spTgt spid="25"/>
                                        </p:tgtEl>
                                        <p:attrNameLst>
                                          <p:attrName>style.rotation</p:attrName>
                                        </p:attrNameLst>
                                      </p:cBhvr>
                                      <p:tavLst>
                                        <p:tav tm="0">
                                          <p:val>
                                            <p:fltVal val="90"/>
                                          </p:val>
                                        </p:tav>
                                        <p:tav tm="100000">
                                          <p:val>
                                            <p:fltVal val="0"/>
                                          </p:val>
                                        </p:tav>
                                      </p:tavLst>
                                    </p:anim>
                                    <p:animEffect transition="in" filter="fade">
                                      <p:cBhvr>
                                        <p:cTn id="224" dur="1000"/>
                                        <p:tgtEl>
                                          <p:spTgt spid="25"/>
                                        </p:tgtEl>
                                      </p:cBhvr>
                                    </p:animEffect>
                                  </p:childTnLst>
                                </p:cTn>
                              </p:par>
                            </p:childTnLst>
                          </p:cTn>
                        </p:par>
                      </p:childTnLst>
                    </p:cTn>
                  </p:par>
                  <p:par>
                    <p:cTn id="225" fill="hold">
                      <p:stCondLst>
                        <p:cond delay="indefinite"/>
                      </p:stCondLst>
                      <p:childTnLst>
                        <p:par>
                          <p:cTn id="226" fill="hold">
                            <p:stCondLst>
                              <p:cond delay="0"/>
                            </p:stCondLst>
                            <p:childTnLst>
                              <p:par>
                                <p:cTn id="227" presetID="31" presetClass="exit" presetSubtype="0" fill="hold" grpId="1" nodeType="clickEffect">
                                  <p:stCondLst>
                                    <p:cond delay="0"/>
                                  </p:stCondLst>
                                  <p:childTnLst>
                                    <p:anim calcmode="lin" valueType="num">
                                      <p:cBhvr>
                                        <p:cTn id="228" dur="1000"/>
                                        <p:tgtEl>
                                          <p:spTgt spid="22"/>
                                        </p:tgtEl>
                                        <p:attrNameLst>
                                          <p:attrName>ppt_w</p:attrName>
                                        </p:attrNameLst>
                                      </p:cBhvr>
                                      <p:tavLst>
                                        <p:tav tm="0">
                                          <p:val>
                                            <p:strVal val="ppt_w"/>
                                          </p:val>
                                        </p:tav>
                                        <p:tav tm="100000">
                                          <p:val>
                                            <p:fltVal val="0"/>
                                          </p:val>
                                        </p:tav>
                                      </p:tavLst>
                                    </p:anim>
                                    <p:anim calcmode="lin" valueType="num">
                                      <p:cBhvr>
                                        <p:cTn id="229" dur="1000"/>
                                        <p:tgtEl>
                                          <p:spTgt spid="22"/>
                                        </p:tgtEl>
                                        <p:attrNameLst>
                                          <p:attrName>ppt_h</p:attrName>
                                        </p:attrNameLst>
                                      </p:cBhvr>
                                      <p:tavLst>
                                        <p:tav tm="0">
                                          <p:val>
                                            <p:strVal val="ppt_h"/>
                                          </p:val>
                                        </p:tav>
                                        <p:tav tm="100000">
                                          <p:val>
                                            <p:fltVal val="0"/>
                                          </p:val>
                                        </p:tav>
                                      </p:tavLst>
                                    </p:anim>
                                    <p:anim calcmode="lin" valueType="num">
                                      <p:cBhvr>
                                        <p:cTn id="230" dur="1000"/>
                                        <p:tgtEl>
                                          <p:spTgt spid="22"/>
                                        </p:tgtEl>
                                        <p:attrNameLst>
                                          <p:attrName>style.rotation</p:attrName>
                                        </p:attrNameLst>
                                      </p:cBhvr>
                                      <p:tavLst>
                                        <p:tav tm="0">
                                          <p:val>
                                            <p:fltVal val="0"/>
                                          </p:val>
                                        </p:tav>
                                        <p:tav tm="100000">
                                          <p:val>
                                            <p:fltVal val="90"/>
                                          </p:val>
                                        </p:tav>
                                      </p:tavLst>
                                    </p:anim>
                                    <p:animEffect transition="out" filter="fade">
                                      <p:cBhvr>
                                        <p:cTn id="231" dur="1000"/>
                                        <p:tgtEl>
                                          <p:spTgt spid="22"/>
                                        </p:tgtEl>
                                      </p:cBhvr>
                                    </p:animEffect>
                                    <p:set>
                                      <p:cBhvr>
                                        <p:cTn id="232" dur="1" fill="hold">
                                          <p:stCondLst>
                                            <p:cond delay="999"/>
                                          </p:stCondLst>
                                        </p:cTn>
                                        <p:tgtEl>
                                          <p:spTgt spid="22"/>
                                        </p:tgtEl>
                                        <p:attrNameLst>
                                          <p:attrName>style.visibility</p:attrName>
                                        </p:attrNameLst>
                                      </p:cBhvr>
                                      <p:to>
                                        <p:strVal val="hidden"/>
                                      </p:to>
                                    </p:set>
                                  </p:childTnLst>
                                </p:cTn>
                              </p:par>
                            </p:childTnLst>
                          </p:cTn>
                        </p:par>
                      </p:childTnLst>
                    </p:cTn>
                  </p:par>
                  <p:par>
                    <p:cTn id="233" fill="hold">
                      <p:stCondLst>
                        <p:cond delay="indefinite"/>
                      </p:stCondLst>
                      <p:childTnLst>
                        <p:par>
                          <p:cTn id="234" fill="hold">
                            <p:stCondLst>
                              <p:cond delay="0"/>
                            </p:stCondLst>
                            <p:childTnLst>
                              <p:par>
                                <p:cTn id="235" presetID="31" presetClass="entr" presetSubtype="0" fill="hold" grpId="0" nodeType="clickEffect">
                                  <p:stCondLst>
                                    <p:cond delay="0"/>
                                  </p:stCondLst>
                                  <p:iterate type="lt">
                                    <p:tmPct val="0"/>
                                  </p:iterate>
                                  <p:childTnLst>
                                    <p:set>
                                      <p:cBhvr>
                                        <p:cTn id="236" dur="1" fill="hold">
                                          <p:stCondLst>
                                            <p:cond delay="0"/>
                                          </p:stCondLst>
                                        </p:cTn>
                                        <p:tgtEl>
                                          <p:spTgt spid="26"/>
                                        </p:tgtEl>
                                        <p:attrNameLst>
                                          <p:attrName>style.visibility</p:attrName>
                                        </p:attrNameLst>
                                      </p:cBhvr>
                                      <p:to>
                                        <p:strVal val="visible"/>
                                      </p:to>
                                    </p:set>
                                    <p:anim calcmode="lin" valueType="num">
                                      <p:cBhvr>
                                        <p:cTn id="237" dur="1000" fill="hold"/>
                                        <p:tgtEl>
                                          <p:spTgt spid="26"/>
                                        </p:tgtEl>
                                        <p:attrNameLst>
                                          <p:attrName>ppt_w</p:attrName>
                                        </p:attrNameLst>
                                      </p:cBhvr>
                                      <p:tavLst>
                                        <p:tav tm="0">
                                          <p:val>
                                            <p:fltVal val="0"/>
                                          </p:val>
                                        </p:tav>
                                        <p:tav tm="100000">
                                          <p:val>
                                            <p:strVal val="#ppt_w"/>
                                          </p:val>
                                        </p:tav>
                                      </p:tavLst>
                                    </p:anim>
                                    <p:anim calcmode="lin" valueType="num">
                                      <p:cBhvr>
                                        <p:cTn id="238" dur="1000" fill="hold"/>
                                        <p:tgtEl>
                                          <p:spTgt spid="26"/>
                                        </p:tgtEl>
                                        <p:attrNameLst>
                                          <p:attrName>ppt_h</p:attrName>
                                        </p:attrNameLst>
                                      </p:cBhvr>
                                      <p:tavLst>
                                        <p:tav tm="0">
                                          <p:val>
                                            <p:fltVal val="0"/>
                                          </p:val>
                                        </p:tav>
                                        <p:tav tm="100000">
                                          <p:val>
                                            <p:strVal val="#ppt_h"/>
                                          </p:val>
                                        </p:tav>
                                      </p:tavLst>
                                    </p:anim>
                                    <p:anim calcmode="lin" valueType="num">
                                      <p:cBhvr>
                                        <p:cTn id="239" dur="1000" fill="hold"/>
                                        <p:tgtEl>
                                          <p:spTgt spid="26"/>
                                        </p:tgtEl>
                                        <p:attrNameLst>
                                          <p:attrName>style.rotation</p:attrName>
                                        </p:attrNameLst>
                                      </p:cBhvr>
                                      <p:tavLst>
                                        <p:tav tm="0">
                                          <p:val>
                                            <p:fltVal val="90"/>
                                          </p:val>
                                        </p:tav>
                                        <p:tav tm="100000">
                                          <p:val>
                                            <p:fltVal val="0"/>
                                          </p:val>
                                        </p:tav>
                                      </p:tavLst>
                                    </p:anim>
                                    <p:animEffect transition="in" filter="fade">
                                      <p:cBhvr>
                                        <p:cTn id="240" dur="1000"/>
                                        <p:tgtEl>
                                          <p:spTgt spid="26"/>
                                        </p:tgtEl>
                                      </p:cBhvr>
                                    </p:animEffect>
                                  </p:childTnLst>
                                </p:cTn>
                              </p:par>
                            </p:childTnLst>
                          </p:cTn>
                        </p:par>
                      </p:childTnLst>
                    </p:cTn>
                  </p:par>
                  <p:par>
                    <p:cTn id="241" fill="hold">
                      <p:stCondLst>
                        <p:cond delay="indefinite"/>
                      </p:stCondLst>
                      <p:childTnLst>
                        <p:par>
                          <p:cTn id="242" fill="hold">
                            <p:stCondLst>
                              <p:cond delay="0"/>
                            </p:stCondLst>
                            <p:childTnLst>
                              <p:par>
                                <p:cTn id="243" presetID="53" presetClass="entr" presetSubtype="16" fill="hold" grpId="0" nodeType="clickEffect">
                                  <p:stCondLst>
                                    <p:cond delay="0"/>
                                  </p:stCondLst>
                                  <p:childTnLst>
                                    <p:set>
                                      <p:cBhvr>
                                        <p:cTn id="244" dur="1" fill="hold">
                                          <p:stCondLst>
                                            <p:cond delay="0"/>
                                          </p:stCondLst>
                                        </p:cTn>
                                        <p:tgtEl>
                                          <p:spTgt spid="27"/>
                                        </p:tgtEl>
                                        <p:attrNameLst>
                                          <p:attrName>style.visibility</p:attrName>
                                        </p:attrNameLst>
                                      </p:cBhvr>
                                      <p:to>
                                        <p:strVal val="visible"/>
                                      </p:to>
                                    </p:set>
                                    <p:anim calcmode="lin" valueType="num">
                                      <p:cBhvr>
                                        <p:cTn id="245" dur="5000" fill="hold"/>
                                        <p:tgtEl>
                                          <p:spTgt spid="27"/>
                                        </p:tgtEl>
                                        <p:attrNameLst>
                                          <p:attrName>ppt_w</p:attrName>
                                        </p:attrNameLst>
                                      </p:cBhvr>
                                      <p:tavLst>
                                        <p:tav tm="0">
                                          <p:val>
                                            <p:fltVal val="0"/>
                                          </p:val>
                                        </p:tav>
                                        <p:tav tm="100000">
                                          <p:val>
                                            <p:strVal val="#ppt_w"/>
                                          </p:val>
                                        </p:tav>
                                      </p:tavLst>
                                    </p:anim>
                                    <p:anim calcmode="lin" valueType="num">
                                      <p:cBhvr>
                                        <p:cTn id="246" dur="5000" fill="hold"/>
                                        <p:tgtEl>
                                          <p:spTgt spid="27"/>
                                        </p:tgtEl>
                                        <p:attrNameLst>
                                          <p:attrName>ppt_h</p:attrName>
                                        </p:attrNameLst>
                                      </p:cBhvr>
                                      <p:tavLst>
                                        <p:tav tm="0">
                                          <p:val>
                                            <p:fltVal val="0"/>
                                          </p:val>
                                        </p:tav>
                                        <p:tav tm="100000">
                                          <p:val>
                                            <p:strVal val="#ppt_h"/>
                                          </p:val>
                                        </p:tav>
                                      </p:tavLst>
                                    </p:anim>
                                    <p:animEffect transition="in" filter="fade">
                                      <p:cBhvr>
                                        <p:cTn id="247" dur="5000"/>
                                        <p:tgtEl>
                                          <p:spTgt spid="27"/>
                                        </p:tgtEl>
                                      </p:cBhvr>
                                    </p:animEffect>
                                  </p:childTnLst>
                                </p:cTn>
                              </p:par>
                              <p:par>
                                <p:cTn id="248" presetID="15" presetClass="emph" presetSubtype="0" grpId="2" nodeType="withEffect">
                                  <p:stCondLst>
                                    <p:cond delay="0"/>
                                  </p:stCondLst>
                                  <p:iterate type="lt">
                                    <p:tmAbs val="25"/>
                                  </p:iterate>
                                  <p:childTnLst>
                                    <p:set>
                                      <p:cBhvr override="childStyle">
                                        <p:cTn id="249" dur="indefinite"/>
                                        <p:tgtEl>
                                          <p:spTgt spid="26"/>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0" grpId="0" animBg="1"/>
      <p:bldP spid="10" grpId="1" animBg="1"/>
      <p:bldP spid="11" grpId="0" animBg="1"/>
      <p:bldP spid="12" grpId="0" animBg="1"/>
      <p:bldP spid="12" grpId="1" animBg="1"/>
      <p:bldP spid="13" grpId="0" animBg="1"/>
      <p:bldP spid="15" grpId="0" animBg="1"/>
      <p:bldP spid="15" grpId="1" animBg="1"/>
      <p:bldP spid="16" grpId="0" animBg="1"/>
      <p:bldP spid="17" grpId="0" animBg="1"/>
      <p:bldP spid="17" grpId="1" animBg="1"/>
      <p:bldP spid="18" grpId="0" animBg="1"/>
      <p:bldP spid="18" grpId="1" animBg="1"/>
      <p:bldP spid="19" grpId="0" animBg="1"/>
      <p:bldP spid="19" grpId="1" animBg="1"/>
      <p:bldP spid="20" grpId="0" animBg="1"/>
      <p:bldP spid="21" grpId="0" animBg="1"/>
      <p:bldP spid="21" grpId="1" animBg="1"/>
      <p:bldP spid="22" grpId="0" animBg="1"/>
      <p:bldP spid="22" grpId="1" animBg="1"/>
      <p:bldP spid="25" grpId="0" animBg="1"/>
      <p:bldP spid="26" grpId="0" animBg="1"/>
      <p:bldP spid="26" grpId="2" animBg="1"/>
      <p:bldP spid="27" grpId="0" animBg="1"/>
      <p:bldP spid="4" grpId="0" animBg="1"/>
      <p:bldP spid="4" grpId="1" animBg="1"/>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normAutofit/>
          </a:bodyPr>
          <a:lstStyle/>
          <a:p>
            <a:r>
              <a:rPr lang="ca-ES" sz="2800" dirty="0"/>
              <a:t>COMO DISEÑAR LOS CONTROLES </a:t>
            </a:r>
            <a:r>
              <a:rPr lang="ca-ES" sz="2800" dirty="0" smtClean="0"/>
              <a:t>ANTIFRAUDE</a:t>
            </a:r>
            <a:endParaRPr lang="ca-ES" sz="2800" dirty="0"/>
          </a:p>
        </p:txBody>
      </p:sp>
      <p:sp>
        <p:nvSpPr>
          <p:cNvPr id="3" name="Contenidor de contingut 2"/>
          <p:cNvSpPr>
            <a:spLocks noGrp="1"/>
          </p:cNvSpPr>
          <p:nvPr>
            <p:ph sz="half" idx="1"/>
          </p:nvPr>
        </p:nvSpPr>
        <p:spPr>
          <a:xfrm>
            <a:off x="457200" y="1628800"/>
            <a:ext cx="8147248" cy="4497363"/>
          </a:xfrm>
        </p:spPr>
        <p:txBody>
          <a:bodyPr>
            <a:normAutofit fontScale="85000" lnSpcReduction="10000"/>
          </a:bodyPr>
          <a:lstStyle/>
          <a:p>
            <a:r>
              <a:rPr lang="es-ES_tradnl" dirty="0"/>
              <a:t>Visión de “alerta” de fraude. Algo potencial</a:t>
            </a:r>
            <a:r>
              <a:rPr lang="es-ES_tradnl" dirty="0" smtClean="0"/>
              <a:t>.</a:t>
            </a:r>
          </a:p>
          <a:p>
            <a:r>
              <a:rPr lang="es-ES_tradnl" dirty="0" smtClean="0"/>
              <a:t>Creatividad: ¿Que busco en el control?</a:t>
            </a:r>
          </a:p>
          <a:p>
            <a:r>
              <a:rPr lang="es-ES_tradnl" dirty="0"/>
              <a:t>Ponerse en la piel del defraudador. </a:t>
            </a:r>
          </a:p>
          <a:p>
            <a:r>
              <a:rPr lang="es-ES_tradnl" dirty="0" smtClean="0"/>
              <a:t>De obtención automática o semiautomática.</a:t>
            </a:r>
          </a:p>
          <a:p>
            <a:r>
              <a:rPr lang="es-ES_tradnl" dirty="0" smtClean="0"/>
              <a:t>Que sean medibles.</a:t>
            </a:r>
          </a:p>
          <a:p>
            <a:r>
              <a:rPr lang="es-ES_tradnl" dirty="0" smtClean="0"/>
              <a:t>Que sean asignables a una persona y/o centro.</a:t>
            </a:r>
          </a:p>
          <a:p>
            <a:r>
              <a:rPr lang="es-ES_tradnl" dirty="0" smtClean="0"/>
              <a:t>Concretos: un control no necesariamente tiene que ir ligado a un acontecimiento. Puede ser el encadenamiento de varios.</a:t>
            </a:r>
          </a:p>
          <a:p>
            <a:r>
              <a:rPr lang="es-ES_tradnl" dirty="0" smtClean="0"/>
              <a:t>No despreciar por su importe.</a:t>
            </a:r>
          </a:p>
          <a:p>
            <a:r>
              <a:rPr lang="es-ES_tradnl" dirty="0" smtClean="0"/>
              <a:t>La tecnología evoluciona, la sociedad es cambiante, la empresa crece: </a:t>
            </a:r>
          </a:p>
          <a:p>
            <a:endParaRPr lang="es-ES_tradnl" dirty="0" smtClean="0"/>
          </a:p>
          <a:p>
            <a:endParaRPr lang="es-ES_tradnl" dirty="0" smtClean="0"/>
          </a:p>
          <a:p>
            <a:endParaRPr lang="es-ES_tradnl" dirty="0"/>
          </a:p>
        </p:txBody>
      </p:sp>
      <p:sp>
        <p:nvSpPr>
          <p:cNvPr id="4" name="Rectangle 3"/>
          <p:cNvSpPr/>
          <p:nvPr/>
        </p:nvSpPr>
        <p:spPr>
          <a:xfrm>
            <a:off x="2987824" y="5517232"/>
            <a:ext cx="5328592" cy="57606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_tradnl" dirty="0" smtClean="0">
                <a:solidFill>
                  <a:schemeClr val="accent6">
                    <a:lumMod val="20000"/>
                    <a:lumOff val="80000"/>
                  </a:schemeClr>
                </a:solidFill>
              </a:rPr>
              <a:t>Revisión y creación constante de nuevos controles</a:t>
            </a:r>
            <a:endParaRPr lang="es-ES_tradnl" dirty="0">
              <a:solidFill>
                <a:schemeClr val="accent6">
                  <a:lumMod val="20000"/>
                  <a:lumOff val="80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4172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2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2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2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2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20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2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2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20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2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2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20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20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6" presetClass="entr" presetSubtype="0" fill="hold" grpId="0" nodeType="click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wipe(down)">
                                      <p:cBhvr>
                                        <p:cTn id="70" dur="580">
                                          <p:stCondLst>
                                            <p:cond delay="0"/>
                                          </p:stCondLst>
                                        </p:cTn>
                                        <p:tgtEl>
                                          <p:spTgt spid="4"/>
                                        </p:tgtEl>
                                      </p:cBhvr>
                                    </p:animEffect>
                                    <p:anim calcmode="lin" valueType="num">
                                      <p:cBhvr>
                                        <p:cTn id="7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7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7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7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7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76" dur="26">
                                          <p:stCondLst>
                                            <p:cond delay="650"/>
                                          </p:stCondLst>
                                        </p:cTn>
                                        <p:tgtEl>
                                          <p:spTgt spid="4"/>
                                        </p:tgtEl>
                                      </p:cBhvr>
                                      <p:to x="100000" y="60000"/>
                                    </p:animScale>
                                    <p:animScale>
                                      <p:cBhvr>
                                        <p:cTn id="77" dur="166" decel="50000">
                                          <p:stCondLst>
                                            <p:cond delay="676"/>
                                          </p:stCondLst>
                                        </p:cTn>
                                        <p:tgtEl>
                                          <p:spTgt spid="4"/>
                                        </p:tgtEl>
                                      </p:cBhvr>
                                      <p:to x="100000" y="100000"/>
                                    </p:animScale>
                                    <p:animScale>
                                      <p:cBhvr>
                                        <p:cTn id="78" dur="26">
                                          <p:stCondLst>
                                            <p:cond delay="1312"/>
                                          </p:stCondLst>
                                        </p:cTn>
                                        <p:tgtEl>
                                          <p:spTgt spid="4"/>
                                        </p:tgtEl>
                                      </p:cBhvr>
                                      <p:to x="100000" y="80000"/>
                                    </p:animScale>
                                    <p:animScale>
                                      <p:cBhvr>
                                        <p:cTn id="79" dur="166" decel="50000">
                                          <p:stCondLst>
                                            <p:cond delay="1338"/>
                                          </p:stCondLst>
                                        </p:cTn>
                                        <p:tgtEl>
                                          <p:spTgt spid="4"/>
                                        </p:tgtEl>
                                      </p:cBhvr>
                                      <p:to x="100000" y="100000"/>
                                    </p:animScale>
                                    <p:animScale>
                                      <p:cBhvr>
                                        <p:cTn id="80" dur="26">
                                          <p:stCondLst>
                                            <p:cond delay="1642"/>
                                          </p:stCondLst>
                                        </p:cTn>
                                        <p:tgtEl>
                                          <p:spTgt spid="4"/>
                                        </p:tgtEl>
                                      </p:cBhvr>
                                      <p:to x="100000" y="90000"/>
                                    </p:animScale>
                                    <p:animScale>
                                      <p:cBhvr>
                                        <p:cTn id="81" dur="166" decel="50000">
                                          <p:stCondLst>
                                            <p:cond delay="1668"/>
                                          </p:stCondLst>
                                        </p:cTn>
                                        <p:tgtEl>
                                          <p:spTgt spid="4"/>
                                        </p:tgtEl>
                                      </p:cBhvr>
                                      <p:to x="100000" y="100000"/>
                                    </p:animScale>
                                    <p:animScale>
                                      <p:cBhvr>
                                        <p:cTn id="82" dur="26">
                                          <p:stCondLst>
                                            <p:cond delay="1808"/>
                                          </p:stCondLst>
                                        </p:cTn>
                                        <p:tgtEl>
                                          <p:spTgt spid="4"/>
                                        </p:tgtEl>
                                      </p:cBhvr>
                                      <p:to x="100000" y="95000"/>
                                    </p:animScale>
                                    <p:animScale>
                                      <p:cBhvr>
                                        <p:cTn id="83" dur="166" decel="50000">
                                          <p:stCondLst>
                                            <p:cond delay="1834"/>
                                          </p:stCondLst>
                                        </p:cTn>
                                        <p:tgtEl>
                                          <p:spTgt spid="4"/>
                                        </p:tgtEl>
                                      </p:cBhvr>
                                      <p:to x="100000" y="100000"/>
                                    </p:animScale>
                                  </p:childTnLst>
                                </p:cTn>
                              </p:par>
                              <p:par>
                                <p:cTn id="84" presetID="8" presetClass="emph" presetSubtype="0" fill="hold" grpId="1" nodeType="withEffect">
                                  <p:stCondLst>
                                    <p:cond delay="0"/>
                                  </p:stCondLst>
                                  <p:childTnLst>
                                    <p:animRot by="21600000">
                                      <p:cBhvr>
                                        <p:cTn id="85" dur="4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normAutofit/>
          </a:bodyPr>
          <a:lstStyle/>
          <a:p>
            <a:r>
              <a:rPr lang="ca-ES" sz="2800" dirty="0" smtClean="0"/>
              <a:t>EJEMPLO DE COMO SE CREA UN CONTROL</a:t>
            </a:r>
            <a:endParaRPr lang="ca-ES" sz="2800" dirty="0"/>
          </a:p>
        </p:txBody>
      </p:sp>
      <p:sp>
        <p:nvSpPr>
          <p:cNvPr id="3" name="Contenidor de contingut 2"/>
          <p:cNvSpPr>
            <a:spLocks noGrp="1"/>
          </p:cNvSpPr>
          <p:nvPr>
            <p:ph idx="1"/>
          </p:nvPr>
        </p:nvSpPr>
        <p:spPr/>
        <p:txBody>
          <a:bodyPr>
            <a:normAutofit fontScale="92500" lnSpcReduction="10000"/>
          </a:bodyPr>
          <a:lstStyle/>
          <a:p>
            <a:r>
              <a:rPr lang="es-ES_tradnl" dirty="0" smtClean="0"/>
              <a:t>¿Qué busco?: Maneras de quedarse con el dinero de caja.</a:t>
            </a:r>
          </a:p>
          <a:p>
            <a:r>
              <a:rPr lang="es-ES_tradnl" dirty="0" smtClean="0"/>
              <a:t>Por ejemplo: anulando una compra real.</a:t>
            </a:r>
          </a:p>
          <a:p>
            <a:r>
              <a:rPr lang="es-ES_tradnl" dirty="0" smtClean="0"/>
              <a:t>Listaremos todas las anulaciones de compra, al máximo detallo: articulo, importe, usuario, centro, día, hora….</a:t>
            </a:r>
          </a:p>
          <a:p>
            <a:r>
              <a:rPr lang="es-ES_tradnl" dirty="0" smtClean="0"/>
              <a:t>Creamos una alerta de riesgo potencial (</a:t>
            </a:r>
            <a:r>
              <a:rPr lang="es-ES_tradnl" dirty="0" err="1" smtClean="0"/>
              <a:t>p.e</a:t>
            </a:r>
            <a:r>
              <a:rPr lang="es-ES_tradnl" dirty="0" smtClean="0"/>
              <a:t>. mensual) de todas las anulaciones de compras, que pasará a formar parte de nuestras “alertas de fraude”.</a:t>
            </a:r>
          </a:p>
          <a:p>
            <a:pPr marL="0" indent="0">
              <a:buNone/>
            </a:pPr>
            <a:endParaRPr lang="es-ES_tradnl" dirty="0" smtClean="0"/>
          </a:p>
          <a:p>
            <a:endParaRPr lang="es-ES_tradnl" dirty="0" smtClean="0"/>
          </a:p>
          <a:p>
            <a:endParaRPr lang="es-ES_tradnl" dirty="0" smtClean="0"/>
          </a:p>
          <a:p>
            <a:endParaRPr lang="es-ES_tradnl"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29590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normAutofit/>
          </a:bodyPr>
          <a:lstStyle/>
          <a:p>
            <a:r>
              <a:rPr lang="ca-ES" sz="2800" dirty="0"/>
              <a:t>COMO TRATAR LOS CONTROLES ANTIFRAUDE</a:t>
            </a:r>
          </a:p>
        </p:txBody>
      </p:sp>
      <p:sp>
        <p:nvSpPr>
          <p:cNvPr id="3" name="Contenidor de contingut 2"/>
          <p:cNvSpPr>
            <a:spLocks noGrp="1"/>
          </p:cNvSpPr>
          <p:nvPr>
            <p:ph idx="1"/>
          </p:nvPr>
        </p:nvSpPr>
        <p:spPr/>
        <p:txBody>
          <a:bodyPr>
            <a:normAutofit lnSpcReduction="10000"/>
          </a:bodyPr>
          <a:lstStyle/>
          <a:p>
            <a:r>
              <a:rPr lang="es-ES_tradnl" sz="2200" dirty="0" smtClean="0"/>
              <a:t>No existe una herramienta que detecte los empleados que cometen un fraude. Esto implica la necesidad de una revisión manual.</a:t>
            </a:r>
          </a:p>
          <a:p>
            <a:r>
              <a:rPr lang="es-ES_tradnl" sz="2200" dirty="0" smtClean="0"/>
              <a:t>Doble control: </a:t>
            </a:r>
          </a:p>
          <a:p>
            <a:pPr lvl="1">
              <a:buFont typeface="Wingdings" panose="05000000000000000000" pitchFamily="2" charset="2"/>
              <a:buChar char="ü"/>
            </a:pPr>
            <a:r>
              <a:rPr lang="es-ES_tradnl" sz="2200" dirty="0" smtClean="0"/>
              <a:t>Revisión individual alerta por alerta</a:t>
            </a:r>
          </a:p>
          <a:p>
            <a:pPr lvl="1">
              <a:buFont typeface="Wingdings" panose="05000000000000000000" pitchFamily="2" charset="2"/>
              <a:buChar char="ü"/>
            </a:pPr>
            <a:r>
              <a:rPr lang="es-ES_tradnl" sz="2200" dirty="0" smtClean="0"/>
              <a:t>Revisión global, resultado de la suma de todas las alertas</a:t>
            </a:r>
          </a:p>
          <a:p>
            <a:r>
              <a:rPr lang="es-ES_tradnl" sz="2200" dirty="0" smtClean="0"/>
              <a:t>Evaluar las desviaciones</a:t>
            </a:r>
          </a:p>
          <a:p>
            <a:pPr lvl="1">
              <a:buFont typeface="Wingdings" panose="05000000000000000000" pitchFamily="2" charset="2"/>
              <a:buChar char="ü"/>
            </a:pPr>
            <a:r>
              <a:rPr lang="es-ES_tradnl" sz="2200" dirty="0" smtClean="0"/>
              <a:t>Profundidad de datos</a:t>
            </a:r>
          </a:p>
          <a:p>
            <a:pPr lvl="1">
              <a:buFont typeface="Wingdings" panose="05000000000000000000" pitchFamily="2" charset="2"/>
              <a:buChar char="ü"/>
            </a:pPr>
            <a:r>
              <a:rPr lang="es-ES_tradnl" sz="2200" dirty="0" smtClean="0"/>
              <a:t>Comparación con otras personas y/o centros.</a:t>
            </a:r>
          </a:p>
          <a:p>
            <a:r>
              <a:rPr lang="es-ES_tradnl" sz="2200" dirty="0" smtClean="0"/>
              <a:t>No revisar solo “los extremos”</a:t>
            </a:r>
          </a:p>
          <a:p>
            <a:r>
              <a:rPr lang="es-ES_tradnl" sz="2200" dirty="0" smtClean="0"/>
              <a:t>¿CUAL ES NUESTRO MEJOR ALIADO?</a:t>
            </a:r>
          </a:p>
          <a:p>
            <a:pPr marL="0" indent="0" algn="ctr">
              <a:buNone/>
            </a:pPr>
            <a:r>
              <a:rPr lang="es-ES_tradnl" dirty="0" smtClean="0"/>
              <a:t>EL CUADRO DE MANDOS</a:t>
            </a:r>
          </a:p>
          <a:p>
            <a:pPr marL="0" indent="0">
              <a:buNone/>
            </a:pPr>
            <a:endParaRPr lang="ca-ES" dirty="0"/>
          </a:p>
          <a:p>
            <a:endParaRPr lang="ca-ES" dirty="0" smtClean="0"/>
          </a:p>
          <a:p>
            <a:pPr marL="0" indent="0">
              <a:buNone/>
            </a:pPr>
            <a:endParaRPr lang="ca-ES" dirty="0" smtClean="0"/>
          </a:p>
          <a:p>
            <a:endParaRPr lang="ca-E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7346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2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2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2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2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20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2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2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20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2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2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20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20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6" presetClass="entr" presetSubtype="0"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wipe(down)">
                                      <p:cBhvr>
                                        <p:cTn id="70" dur="570">
                                          <p:stCondLst>
                                            <p:cond delay="0"/>
                                          </p:stCondLst>
                                        </p:cTn>
                                        <p:tgtEl>
                                          <p:spTgt spid="3">
                                            <p:txEl>
                                              <p:pRg st="9" end="9"/>
                                            </p:txEl>
                                          </p:spTgt>
                                        </p:tgtEl>
                                      </p:cBhvr>
                                    </p:animEffect>
                                    <p:anim calcmode="lin" valueType="num">
                                      <p:cBhvr>
                                        <p:cTn id="71" dur="179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72" dur="653"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73" dur="653" tmFilter="0, 0; 0.125,0.2665; 0.25,0.4; 0.375,0.465; 0.5,0.5;  0.625,0.535; 0.75,0.6; 0.875,0.7335; 1,1">
                                          <p:stCondLst>
                                            <p:cond delay="653"/>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74" dur="2" tmFilter="0, 0; 0.125,0.2665; 0.25,0.4; 0.375,0.465; 0.5,0.5;  0.625,0.535; 0.75,0.6; 0.875,0.7335; 1,1">
                                          <p:stCondLst>
                                            <p:cond delay="1302"/>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75" dur="1" tmFilter="0, 0; 0.125,0.2665; 0.25,0.4; 0.375,0.465; 0.5,0.5;  0.625,0.535; 0.75,0.6; 0.875,0.7335; 1,1">
                                          <p:stCondLst>
                                            <p:cond delay="1999"/>
                                          </p:stCondLst>
                                        </p:cTn>
                                        <p:tgtEl>
                                          <p:spTgt spid="3">
                                            <p:txEl>
                                              <p:pRg st="9" end="9"/>
                                            </p:txEl>
                                          </p:spTgt>
                                        </p:tgtEl>
                                        <p:attrNameLst>
                                          <p:attrName>ppt_y</p:attrName>
                                        </p:attrNameLst>
                                      </p:cBhvr>
                                      <p:tavLst>
                                        <p:tav tm="0" fmla="#ppt_y-sin(pi*$)/81">
                                          <p:val>
                                            <p:fltVal val="0"/>
                                          </p:val>
                                        </p:tav>
                                        <p:tav tm="100000">
                                          <p:val>
                                            <p:fltVal val="1"/>
                                          </p:val>
                                        </p:tav>
                                      </p:tavLst>
                                    </p:anim>
                                    <p:animScale>
                                      <p:cBhvr>
                                        <p:cTn id="76" dur="1">
                                          <p:stCondLst>
                                            <p:cond delay="639"/>
                                          </p:stCondLst>
                                        </p:cTn>
                                        <p:tgtEl>
                                          <p:spTgt spid="3">
                                            <p:txEl>
                                              <p:pRg st="9" end="9"/>
                                            </p:txEl>
                                          </p:spTgt>
                                        </p:tgtEl>
                                      </p:cBhvr>
                                      <p:to x="100000" y="60000"/>
                                    </p:animScale>
                                    <p:animScale>
                                      <p:cBhvr>
                                        <p:cTn id="77" dur="1" decel="50000">
                                          <p:stCondLst>
                                            <p:cond delay="665"/>
                                          </p:stCondLst>
                                        </p:cTn>
                                        <p:tgtEl>
                                          <p:spTgt spid="3">
                                            <p:txEl>
                                              <p:pRg st="9" end="9"/>
                                            </p:txEl>
                                          </p:spTgt>
                                        </p:tgtEl>
                                      </p:cBhvr>
                                      <p:to x="100000" y="100000"/>
                                    </p:animScale>
                                    <p:animScale>
                                      <p:cBhvr>
                                        <p:cTn id="78" dur="1">
                                          <p:stCondLst>
                                            <p:cond delay="1290"/>
                                          </p:stCondLst>
                                        </p:cTn>
                                        <p:tgtEl>
                                          <p:spTgt spid="3">
                                            <p:txEl>
                                              <p:pRg st="9" end="9"/>
                                            </p:txEl>
                                          </p:spTgt>
                                        </p:tgtEl>
                                      </p:cBhvr>
                                      <p:to x="100000" y="80000"/>
                                    </p:animScale>
                                    <p:animScale>
                                      <p:cBhvr>
                                        <p:cTn id="79" dur="1" decel="50000">
                                          <p:stCondLst>
                                            <p:cond delay="1316"/>
                                          </p:stCondLst>
                                        </p:cTn>
                                        <p:tgtEl>
                                          <p:spTgt spid="3">
                                            <p:txEl>
                                              <p:pRg st="9" end="9"/>
                                            </p:txEl>
                                          </p:spTgt>
                                        </p:tgtEl>
                                      </p:cBhvr>
                                      <p:to x="100000" y="100000"/>
                                    </p:animScale>
                                    <p:animScale>
                                      <p:cBhvr>
                                        <p:cTn id="80" dur="1">
                                          <p:stCondLst>
                                            <p:cond delay="1999"/>
                                          </p:stCondLst>
                                        </p:cTn>
                                        <p:tgtEl>
                                          <p:spTgt spid="3">
                                            <p:txEl>
                                              <p:pRg st="9" end="9"/>
                                            </p:txEl>
                                          </p:spTgt>
                                        </p:tgtEl>
                                      </p:cBhvr>
                                      <p:to x="100000" y="90000"/>
                                    </p:animScale>
                                    <p:animScale>
                                      <p:cBhvr>
                                        <p:cTn id="81" dur="1" decel="50000">
                                          <p:stCondLst>
                                            <p:cond delay="1999"/>
                                          </p:stCondLst>
                                        </p:cTn>
                                        <p:tgtEl>
                                          <p:spTgt spid="3">
                                            <p:txEl>
                                              <p:pRg st="9" end="9"/>
                                            </p:txEl>
                                          </p:spTgt>
                                        </p:tgtEl>
                                      </p:cBhvr>
                                      <p:to x="100000" y="100000"/>
                                    </p:animScale>
                                    <p:animScale>
                                      <p:cBhvr>
                                        <p:cTn id="82" dur="1">
                                          <p:stCondLst>
                                            <p:cond delay="1999"/>
                                          </p:stCondLst>
                                        </p:cTn>
                                        <p:tgtEl>
                                          <p:spTgt spid="3">
                                            <p:txEl>
                                              <p:pRg st="9" end="9"/>
                                            </p:txEl>
                                          </p:spTgt>
                                        </p:tgtEl>
                                      </p:cBhvr>
                                      <p:to x="100000" y="95000"/>
                                    </p:animScale>
                                    <p:animScale>
                                      <p:cBhvr>
                                        <p:cTn id="83" dur="1" decel="50000">
                                          <p:stCondLst>
                                            <p:cond delay="1999"/>
                                          </p:stCondLst>
                                        </p:cTn>
                                        <p:tgtEl>
                                          <p:spTgt spid="3">
                                            <p:txEl>
                                              <p:pRg st="9" end="9"/>
                                            </p:txEl>
                                          </p:spTgt>
                                        </p:tgtEl>
                                      </p:cBhvr>
                                      <p:to x="100000" y="100000"/>
                                    </p:animScale>
                                  </p:childTnLst>
                                </p:cTn>
                              </p:par>
                              <p:par>
                                <p:cTn id="84" presetID="45" presetClass="entr" presetSubtype="0" fill="hold" nodeType="withEffect">
                                  <p:stCondLst>
                                    <p:cond delay="0"/>
                                  </p:stCondLst>
                                  <p:childTnLst>
                                    <p:set>
                                      <p:cBhvr>
                                        <p:cTn id="85" dur="1" fill="hold">
                                          <p:stCondLst>
                                            <p:cond delay="0"/>
                                          </p:stCondLst>
                                        </p:cTn>
                                        <p:tgtEl>
                                          <p:spTgt spid="3">
                                            <p:txEl>
                                              <p:pRg st="9" end="9"/>
                                            </p:txEl>
                                          </p:spTgt>
                                        </p:tgtEl>
                                        <p:attrNameLst>
                                          <p:attrName>style.visibility</p:attrName>
                                        </p:attrNameLst>
                                      </p:cBhvr>
                                      <p:to>
                                        <p:strVal val="visible"/>
                                      </p:to>
                                    </p:set>
                                    <p:animEffect transition="in" filter="fade">
                                      <p:cBhvr>
                                        <p:cTn id="86" dur="2000"/>
                                        <p:tgtEl>
                                          <p:spTgt spid="3">
                                            <p:txEl>
                                              <p:pRg st="9" end="9"/>
                                            </p:txEl>
                                          </p:spTgt>
                                        </p:tgtEl>
                                      </p:cBhvr>
                                    </p:animEffect>
                                    <p:anim calcmode="lin" valueType="num">
                                      <p:cBhvr>
                                        <p:cTn id="87" dur="2000" fill="hold"/>
                                        <p:tgtEl>
                                          <p:spTgt spid="3">
                                            <p:txEl>
                                              <p:pRg st="9" end="9"/>
                                            </p:txEl>
                                          </p:spTgt>
                                        </p:tgtEl>
                                        <p:attrNameLst>
                                          <p:attrName>ppt_w</p:attrName>
                                        </p:attrNameLst>
                                      </p:cBhvr>
                                      <p:tavLst>
                                        <p:tav tm="0" fmla="#ppt_w*sin(2.5*pi*$)">
                                          <p:val>
                                            <p:fltVal val="0"/>
                                          </p:val>
                                        </p:tav>
                                        <p:tav tm="100000">
                                          <p:val>
                                            <p:fltVal val="1"/>
                                          </p:val>
                                        </p:tav>
                                      </p:tavLst>
                                    </p:anim>
                                    <p:anim calcmode="lin" valueType="num">
                                      <p:cBhvr>
                                        <p:cTn id="88" dur="2000" fill="hold"/>
                                        <p:tgtEl>
                                          <p:spTgt spid="3">
                                            <p:txEl>
                                              <p:pRg st="9" end="9"/>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ol 1"/>
          <p:cNvSpPr>
            <a:spLocks noGrp="1"/>
          </p:cNvSpPr>
          <p:nvPr>
            <p:ph type="title"/>
          </p:nvPr>
        </p:nvSpPr>
        <p:spPr>
          <a:xfrm>
            <a:off x="467544" y="260648"/>
            <a:ext cx="8229600" cy="1143000"/>
          </a:xfrm>
        </p:spPr>
        <p:txBody>
          <a:bodyPr>
            <a:normAutofit/>
          </a:bodyPr>
          <a:lstStyle/>
          <a:p>
            <a:r>
              <a:rPr lang="ca-ES" sz="2800" dirty="0"/>
              <a:t>COMO DISEÑAR UN CUADRO DE </a:t>
            </a:r>
            <a:r>
              <a:rPr lang="ca-ES" sz="2800" dirty="0" smtClean="0"/>
              <a:t>MANDOS</a:t>
            </a:r>
            <a:endParaRPr lang="ca-ES" sz="2800" dirty="0"/>
          </a:p>
        </p:txBody>
      </p:sp>
      <p:sp>
        <p:nvSpPr>
          <p:cNvPr id="3" name="Contenidor de contingut 2"/>
          <p:cNvSpPr>
            <a:spLocks noGrp="1"/>
          </p:cNvSpPr>
          <p:nvPr>
            <p:ph idx="1"/>
          </p:nvPr>
        </p:nvSpPr>
        <p:spPr/>
        <p:txBody>
          <a:bodyPr>
            <a:normAutofit fontScale="32500" lnSpcReduction="20000"/>
          </a:bodyPr>
          <a:lstStyle/>
          <a:p>
            <a:endParaRPr lang="es-ES" sz="4600" dirty="0"/>
          </a:p>
          <a:p>
            <a:pPr marL="0" indent="0">
              <a:buNone/>
            </a:pPr>
            <a:r>
              <a:rPr lang="es-ES" sz="6200" dirty="0" smtClean="0">
                <a:solidFill>
                  <a:srgbClr val="0070C0"/>
                </a:solidFill>
              </a:rPr>
              <a:t>¿Que </a:t>
            </a:r>
            <a:r>
              <a:rPr lang="es-ES" sz="6200" dirty="0">
                <a:solidFill>
                  <a:srgbClr val="0070C0"/>
                </a:solidFill>
              </a:rPr>
              <a:t>es un cuadro de mandos?</a:t>
            </a:r>
            <a:endParaRPr lang="ca-ES" sz="6200" dirty="0">
              <a:solidFill>
                <a:srgbClr val="0070C0"/>
              </a:solidFill>
            </a:endParaRPr>
          </a:p>
          <a:p>
            <a:r>
              <a:rPr lang="es-ES" sz="4900" dirty="0" smtClean="0"/>
              <a:t>El </a:t>
            </a:r>
            <a:r>
              <a:rPr lang="es-ES" sz="4900" dirty="0"/>
              <a:t>cuadro de mando </a:t>
            </a:r>
            <a:r>
              <a:rPr lang="es-ES" sz="4900" dirty="0" smtClean="0"/>
              <a:t>aglutina todas </a:t>
            </a:r>
            <a:r>
              <a:rPr lang="es-ES" sz="4900" dirty="0"/>
              <a:t>las alertas de operatoria irregular de las que dispone la empresa, las cuales se alimentan </a:t>
            </a:r>
            <a:r>
              <a:rPr lang="es-ES" sz="4900" dirty="0" smtClean="0"/>
              <a:t>periódicamente (</a:t>
            </a:r>
            <a:r>
              <a:rPr lang="es-ES" sz="4900" dirty="0" err="1" smtClean="0"/>
              <a:t>p.e</a:t>
            </a:r>
            <a:r>
              <a:rPr lang="es-ES" sz="4900" dirty="0" smtClean="0"/>
              <a:t>. mensualmente), </a:t>
            </a:r>
            <a:r>
              <a:rPr lang="es-ES" sz="4900" dirty="0"/>
              <a:t>mayoritaria y preferiblemente de manera </a:t>
            </a:r>
            <a:r>
              <a:rPr lang="es-ES" sz="4900" dirty="0" smtClean="0"/>
              <a:t>automática. </a:t>
            </a:r>
          </a:p>
          <a:p>
            <a:r>
              <a:rPr lang="es-ES" sz="4900" dirty="0" smtClean="0"/>
              <a:t>Estas </a:t>
            </a:r>
            <a:r>
              <a:rPr lang="es-ES" sz="4900" dirty="0"/>
              <a:t>alertas tienen un peso específico diferente en función de una catalogación previa de riesgo. </a:t>
            </a:r>
            <a:endParaRPr lang="es-ES" sz="4900" dirty="0" smtClean="0"/>
          </a:p>
          <a:p>
            <a:r>
              <a:rPr lang="es-ES" sz="4900" dirty="0" smtClean="0"/>
              <a:t>Cada </a:t>
            </a:r>
            <a:r>
              <a:rPr lang="es-ES" sz="4900" dirty="0"/>
              <a:t>alerta da una puntuación a cada centro y/o empleado. </a:t>
            </a:r>
            <a:endParaRPr lang="es-ES" sz="4900" dirty="0" smtClean="0"/>
          </a:p>
          <a:p>
            <a:r>
              <a:rPr lang="es-ES" sz="4900" dirty="0" smtClean="0"/>
              <a:t>Esta </a:t>
            </a:r>
            <a:r>
              <a:rPr lang="es-ES" sz="4900" dirty="0"/>
              <a:t>puntuación se realiza por metodología comparativa entre los diferentes centros o empleados. </a:t>
            </a:r>
            <a:endParaRPr lang="es-ES" sz="4900" dirty="0" smtClean="0"/>
          </a:p>
          <a:p>
            <a:r>
              <a:rPr lang="es-ES" sz="4900" dirty="0" smtClean="0"/>
              <a:t>Así </a:t>
            </a:r>
            <a:r>
              <a:rPr lang="es-ES" sz="4900" dirty="0"/>
              <a:t>mismo, la herramienta contiene datos históricos, alertando las variaciones significativas de un centro o empleado entre un periodo determinado. </a:t>
            </a:r>
            <a:endParaRPr lang="es-ES" sz="4900" dirty="0" smtClean="0"/>
          </a:p>
          <a:p>
            <a:r>
              <a:rPr lang="es-ES" sz="4900" dirty="0" smtClean="0"/>
              <a:t>El </a:t>
            </a:r>
            <a:r>
              <a:rPr lang="es-ES" sz="4900" dirty="0"/>
              <a:t>cuadro de mandos no es una herramienta de revisión en sí, es una herramienta </a:t>
            </a:r>
            <a:r>
              <a:rPr lang="es-ES" sz="4900" dirty="0" err="1"/>
              <a:t>detectiva</a:t>
            </a:r>
            <a:r>
              <a:rPr lang="es-ES" sz="4900" dirty="0"/>
              <a:t> de alertas de operatoria irregular. Las revisiones siempre se realizan de manera manual, analizando no sólo la alerta como tal, sino el conjunto de alertas y toda la operatoria </a:t>
            </a:r>
            <a:r>
              <a:rPr lang="es-ES" sz="4900" dirty="0" smtClean="0"/>
              <a:t>relacionada.</a:t>
            </a:r>
          </a:p>
          <a:p>
            <a:r>
              <a:rPr lang="es-ES" sz="4900" dirty="0" smtClean="0"/>
              <a:t>Por </a:t>
            </a:r>
            <a:r>
              <a:rPr lang="es-ES" sz="4900" dirty="0"/>
              <a:t>tanto, a través del cuadro de mando podemos obtener un </a:t>
            </a:r>
            <a:r>
              <a:rPr lang="es-ES" sz="4900" dirty="0" err="1"/>
              <a:t>ránquing</a:t>
            </a:r>
            <a:r>
              <a:rPr lang="es-ES" sz="4900" dirty="0"/>
              <a:t> mensual de centros </a:t>
            </a:r>
            <a:r>
              <a:rPr lang="es-ES" sz="4900" dirty="0" smtClean="0"/>
              <a:t>o empleados con </a:t>
            </a:r>
            <a:r>
              <a:rPr lang="es-ES" sz="4900" dirty="0"/>
              <a:t>alertas potenciales de ser irregular, o bien de centros o empleados con variaciones significativas de </a:t>
            </a:r>
            <a:r>
              <a:rPr lang="es-ES" sz="4900" dirty="0" smtClean="0"/>
              <a:t>alertas respecto a meses anteriores.</a:t>
            </a:r>
            <a:endParaRPr lang="ca-ES" sz="49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3493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1499"/>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149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1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1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1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1499"/>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149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1499"/>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 name="Oval 50"/>
          <p:cNvSpPr/>
          <p:nvPr/>
        </p:nvSpPr>
        <p:spPr>
          <a:xfrm>
            <a:off x="7380312" y="3946590"/>
            <a:ext cx="1763688" cy="12826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2" name="Títol 1"/>
          <p:cNvSpPr>
            <a:spLocks noGrp="1"/>
          </p:cNvSpPr>
          <p:nvPr>
            <p:ph type="title"/>
          </p:nvPr>
        </p:nvSpPr>
        <p:spPr/>
        <p:txBody>
          <a:bodyPr>
            <a:normAutofit/>
          </a:bodyPr>
          <a:lstStyle/>
          <a:p>
            <a:r>
              <a:rPr lang="ca-ES" sz="2800" dirty="0"/>
              <a:t>COMO DISEÑAR UN CUADRO DE MANDOS</a:t>
            </a:r>
          </a:p>
        </p:txBody>
      </p:sp>
      <p:pic>
        <p:nvPicPr>
          <p:cNvPr id="10" name="Contenidor de contingut 9"/>
          <p:cNvPicPr>
            <a:picLocks noGrp="1" noChangeAspect="1"/>
          </p:cNvPicPr>
          <p:nvPr>
            <p:ph idx="1"/>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523772" y="2660056"/>
            <a:ext cx="2465990" cy="1790591"/>
          </a:xfrm>
        </p:spPr>
      </p:pic>
      <p:sp>
        <p:nvSpPr>
          <p:cNvPr id="4" name="Rectangle 3"/>
          <p:cNvSpPr/>
          <p:nvPr/>
        </p:nvSpPr>
        <p:spPr>
          <a:xfrm>
            <a:off x="579986" y="1916832"/>
            <a:ext cx="1327717" cy="5040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ca-ES" dirty="0" smtClean="0"/>
              <a:t>ALERTA 1</a:t>
            </a:r>
            <a:endParaRPr lang="ca-ES" dirty="0"/>
          </a:p>
        </p:txBody>
      </p:sp>
      <p:sp>
        <p:nvSpPr>
          <p:cNvPr id="5" name="Rectangle 4"/>
          <p:cNvSpPr/>
          <p:nvPr/>
        </p:nvSpPr>
        <p:spPr>
          <a:xfrm>
            <a:off x="579987" y="2595279"/>
            <a:ext cx="1327716" cy="5040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ca-ES" dirty="0" smtClean="0"/>
              <a:t>ALERTA 2</a:t>
            </a:r>
            <a:endParaRPr lang="ca-ES" dirty="0"/>
          </a:p>
        </p:txBody>
      </p:sp>
      <p:sp>
        <p:nvSpPr>
          <p:cNvPr id="6" name="Rectangle 5"/>
          <p:cNvSpPr/>
          <p:nvPr/>
        </p:nvSpPr>
        <p:spPr>
          <a:xfrm>
            <a:off x="595300" y="4607523"/>
            <a:ext cx="1312403" cy="5040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ca-ES" dirty="0" smtClean="0"/>
              <a:t>CONTROL 1</a:t>
            </a:r>
            <a:endParaRPr lang="ca-ES" dirty="0"/>
          </a:p>
        </p:txBody>
      </p:sp>
      <p:sp>
        <p:nvSpPr>
          <p:cNvPr id="7" name="Rectangle 6"/>
          <p:cNvSpPr/>
          <p:nvPr/>
        </p:nvSpPr>
        <p:spPr>
          <a:xfrm>
            <a:off x="595301" y="3253643"/>
            <a:ext cx="1327717" cy="5040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ca-ES" dirty="0" smtClean="0"/>
              <a:t>ALERTA 3</a:t>
            </a:r>
            <a:endParaRPr lang="ca-ES" dirty="0"/>
          </a:p>
        </p:txBody>
      </p:sp>
      <p:sp>
        <p:nvSpPr>
          <p:cNvPr id="8" name="Rectangle 7"/>
          <p:cNvSpPr/>
          <p:nvPr/>
        </p:nvSpPr>
        <p:spPr>
          <a:xfrm>
            <a:off x="595300" y="3910284"/>
            <a:ext cx="1327716" cy="5040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ca-ES" dirty="0" smtClean="0"/>
              <a:t>ALERTA 4</a:t>
            </a:r>
            <a:endParaRPr lang="ca-ES" dirty="0"/>
          </a:p>
        </p:txBody>
      </p:sp>
      <p:sp>
        <p:nvSpPr>
          <p:cNvPr id="9" name="Rectangle 8"/>
          <p:cNvSpPr/>
          <p:nvPr/>
        </p:nvSpPr>
        <p:spPr>
          <a:xfrm>
            <a:off x="595301" y="5298033"/>
            <a:ext cx="1312402" cy="5040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ca-ES" dirty="0" smtClean="0"/>
              <a:t>CONTROL 2</a:t>
            </a:r>
            <a:endParaRPr lang="ca-ES" dirty="0"/>
          </a:p>
        </p:txBody>
      </p:sp>
      <p:cxnSp>
        <p:nvCxnSpPr>
          <p:cNvPr id="12" name="Connector de fletxa recta 11"/>
          <p:cNvCxnSpPr/>
          <p:nvPr/>
        </p:nvCxnSpPr>
        <p:spPr>
          <a:xfrm>
            <a:off x="2051720" y="2204864"/>
            <a:ext cx="1152128" cy="86409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Connector de fletxa recta 12"/>
          <p:cNvCxnSpPr/>
          <p:nvPr/>
        </p:nvCxnSpPr>
        <p:spPr>
          <a:xfrm flipV="1">
            <a:off x="2085256" y="4005064"/>
            <a:ext cx="1046584" cy="8374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Connector de fletxa recta 13"/>
          <p:cNvCxnSpPr/>
          <p:nvPr/>
        </p:nvCxnSpPr>
        <p:spPr>
          <a:xfrm flipV="1">
            <a:off x="2085256" y="3717032"/>
            <a:ext cx="1046584" cy="45844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Connector de fletxa recta 14"/>
          <p:cNvCxnSpPr/>
          <p:nvPr/>
        </p:nvCxnSpPr>
        <p:spPr>
          <a:xfrm flipV="1">
            <a:off x="2085256" y="3429000"/>
            <a:ext cx="1046584" cy="443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Connector de fletxa recta 16"/>
          <p:cNvCxnSpPr/>
          <p:nvPr/>
        </p:nvCxnSpPr>
        <p:spPr>
          <a:xfrm flipV="1">
            <a:off x="2085256" y="4175475"/>
            <a:ext cx="1118592" cy="13361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QuadreDeText 22"/>
          <p:cNvSpPr txBox="1"/>
          <p:nvPr/>
        </p:nvSpPr>
        <p:spPr>
          <a:xfrm>
            <a:off x="3451881" y="2359913"/>
            <a:ext cx="2592288" cy="276999"/>
          </a:xfrm>
          <a:prstGeom prst="rect">
            <a:avLst/>
          </a:prstGeom>
          <a:solidFill>
            <a:schemeClr val="bg2">
              <a:lumMod val="75000"/>
            </a:schemeClr>
          </a:solidFill>
        </p:spPr>
        <p:txBody>
          <a:bodyPr wrap="square" rtlCol="0">
            <a:spAutoFit/>
          </a:bodyPr>
          <a:lstStyle/>
          <a:p>
            <a:pPr algn="ctr"/>
            <a:r>
              <a:rPr lang="ca-ES" sz="1200" dirty="0" smtClean="0">
                <a:ln>
                  <a:solidFill>
                    <a:sysClr val="windowText" lastClr="000000"/>
                  </a:solidFill>
                </a:ln>
                <a:solidFill>
                  <a:sysClr val="windowText" lastClr="000000"/>
                </a:solidFill>
              </a:rPr>
              <a:t>ASIGNAR A EMPLEADOS Y/ CENTROS</a:t>
            </a:r>
            <a:endParaRPr lang="ca-ES" sz="1200" dirty="0">
              <a:ln>
                <a:solidFill>
                  <a:sysClr val="windowText" lastClr="000000"/>
                </a:solidFill>
              </a:ln>
              <a:solidFill>
                <a:sysClr val="windowText" lastClr="000000"/>
              </a:solidFill>
            </a:endParaRPr>
          </a:p>
        </p:txBody>
      </p:sp>
      <p:sp>
        <p:nvSpPr>
          <p:cNvPr id="24" name="QuadreDeText 23"/>
          <p:cNvSpPr txBox="1"/>
          <p:nvPr/>
        </p:nvSpPr>
        <p:spPr>
          <a:xfrm>
            <a:off x="3460623" y="4438536"/>
            <a:ext cx="2592288" cy="276999"/>
          </a:xfrm>
          <a:prstGeom prst="rect">
            <a:avLst/>
          </a:prstGeom>
          <a:solidFill>
            <a:schemeClr val="bg2">
              <a:lumMod val="75000"/>
            </a:schemeClr>
          </a:solidFill>
        </p:spPr>
        <p:txBody>
          <a:bodyPr wrap="square" rtlCol="0">
            <a:spAutoFit/>
          </a:bodyPr>
          <a:lstStyle/>
          <a:p>
            <a:pPr algn="ctr"/>
            <a:r>
              <a:rPr lang="ca-ES" sz="1200" dirty="0" smtClean="0">
                <a:ln>
                  <a:solidFill>
                    <a:sysClr val="windowText" lastClr="000000"/>
                  </a:solidFill>
                </a:ln>
                <a:solidFill>
                  <a:sysClr val="windowText" lastClr="000000"/>
                </a:solidFill>
              </a:rPr>
              <a:t>AGRUPAR Y PONDERAR</a:t>
            </a:r>
            <a:endParaRPr lang="ca-ES" sz="1200" dirty="0">
              <a:ln>
                <a:solidFill>
                  <a:sysClr val="windowText" lastClr="000000"/>
                </a:solidFill>
              </a:ln>
              <a:solidFill>
                <a:sysClr val="windowText" lastClr="000000"/>
              </a:solidFill>
            </a:endParaRPr>
          </a:p>
        </p:txBody>
      </p:sp>
      <p:sp>
        <p:nvSpPr>
          <p:cNvPr id="25" name="Rectangle 24"/>
          <p:cNvSpPr/>
          <p:nvPr/>
        </p:nvSpPr>
        <p:spPr>
          <a:xfrm>
            <a:off x="6958902" y="3501008"/>
            <a:ext cx="1327717" cy="50405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ca-ES" dirty="0" smtClean="0"/>
              <a:t>RÁNQUING</a:t>
            </a:r>
            <a:endParaRPr lang="ca-ES" dirty="0"/>
          </a:p>
        </p:txBody>
      </p:sp>
      <p:sp>
        <p:nvSpPr>
          <p:cNvPr id="26" name="Rectangle 25"/>
          <p:cNvSpPr/>
          <p:nvPr/>
        </p:nvSpPr>
        <p:spPr>
          <a:xfrm>
            <a:off x="7673900" y="4162312"/>
            <a:ext cx="1327717" cy="30353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ca-ES" sz="1400" dirty="0" smtClean="0"/>
              <a:t>TOPS</a:t>
            </a:r>
            <a:endParaRPr lang="ca-ES" sz="1400" dirty="0"/>
          </a:p>
        </p:txBody>
      </p:sp>
      <p:sp>
        <p:nvSpPr>
          <p:cNvPr id="27" name="Rectangle 26"/>
          <p:cNvSpPr/>
          <p:nvPr/>
        </p:nvSpPr>
        <p:spPr>
          <a:xfrm>
            <a:off x="7673900" y="4571519"/>
            <a:ext cx="1327717" cy="28803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ca-ES" sz="1400" dirty="0" smtClean="0"/>
              <a:t>DESVIACIONES</a:t>
            </a:r>
            <a:endParaRPr lang="ca-ES" sz="1400" dirty="0"/>
          </a:p>
        </p:txBody>
      </p:sp>
      <p:sp>
        <p:nvSpPr>
          <p:cNvPr id="28" name="Rectangle 27"/>
          <p:cNvSpPr/>
          <p:nvPr/>
        </p:nvSpPr>
        <p:spPr>
          <a:xfrm>
            <a:off x="6910760" y="1639833"/>
            <a:ext cx="1327717" cy="50405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ca-ES" dirty="0" smtClean="0"/>
              <a:t>CONSULTAS</a:t>
            </a:r>
            <a:endParaRPr lang="ca-ES" dirty="0"/>
          </a:p>
        </p:txBody>
      </p:sp>
      <p:sp>
        <p:nvSpPr>
          <p:cNvPr id="29" name="Rectangle 28"/>
          <p:cNvSpPr/>
          <p:nvPr/>
        </p:nvSpPr>
        <p:spPr>
          <a:xfrm>
            <a:off x="7673900" y="2729426"/>
            <a:ext cx="1327717" cy="30353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ca-ES" sz="1400" dirty="0" smtClean="0"/>
              <a:t>CENTROS</a:t>
            </a:r>
            <a:endParaRPr lang="ca-ES" sz="1400" dirty="0"/>
          </a:p>
        </p:txBody>
      </p:sp>
      <p:sp>
        <p:nvSpPr>
          <p:cNvPr id="30" name="Rectangle 29"/>
          <p:cNvSpPr/>
          <p:nvPr/>
        </p:nvSpPr>
        <p:spPr>
          <a:xfrm>
            <a:off x="7673900" y="2300173"/>
            <a:ext cx="1327717" cy="30353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ca-ES" sz="1400" dirty="0" smtClean="0"/>
              <a:t>EMPLEADOS</a:t>
            </a:r>
            <a:endParaRPr lang="ca-ES" sz="1400" dirty="0"/>
          </a:p>
        </p:txBody>
      </p:sp>
      <p:sp>
        <p:nvSpPr>
          <p:cNvPr id="31" name="Rectangle 30"/>
          <p:cNvSpPr/>
          <p:nvPr/>
        </p:nvSpPr>
        <p:spPr>
          <a:xfrm>
            <a:off x="6300192" y="5298033"/>
            <a:ext cx="1800200" cy="365598"/>
          </a:xfrm>
          <a:prstGeom prst="rect">
            <a:avLst/>
          </a:prstGeom>
          <a:solidFill>
            <a:srgbClr val="EA941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dirty="0" smtClean="0">
                <a:solidFill>
                  <a:sysClr val="windowText" lastClr="000000"/>
                </a:solidFill>
              </a:rPr>
              <a:t>REVISIÓN</a:t>
            </a:r>
            <a:endParaRPr lang="ca-ES" dirty="0">
              <a:solidFill>
                <a:sysClr val="windowText" lastClr="000000"/>
              </a:solidFill>
            </a:endParaRPr>
          </a:p>
        </p:txBody>
      </p:sp>
      <p:sp>
        <p:nvSpPr>
          <p:cNvPr id="32" name="Rectangle 31"/>
          <p:cNvSpPr/>
          <p:nvPr/>
        </p:nvSpPr>
        <p:spPr>
          <a:xfrm>
            <a:off x="5220072" y="6021289"/>
            <a:ext cx="1512168" cy="25480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sz="1400" dirty="0" smtClean="0">
                <a:solidFill>
                  <a:sysClr val="windowText" lastClr="000000"/>
                </a:solidFill>
              </a:rPr>
              <a:t>PREVENCIÓN</a:t>
            </a:r>
            <a:endParaRPr lang="ca-ES" sz="1400" dirty="0">
              <a:solidFill>
                <a:sysClr val="windowText" lastClr="000000"/>
              </a:solidFill>
            </a:endParaRPr>
          </a:p>
        </p:txBody>
      </p:sp>
      <p:sp>
        <p:nvSpPr>
          <p:cNvPr id="33" name="Rectangle 32"/>
          <p:cNvSpPr/>
          <p:nvPr/>
        </p:nvSpPr>
        <p:spPr>
          <a:xfrm>
            <a:off x="7452320" y="6021289"/>
            <a:ext cx="1548172" cy="25480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sz="1400" dirty="0" smtClean="0">
                <a:solidFill>
                  <a:sysClr val="windowText" lastClr="000000"/>
                </a:solidFill>
              </a:rPr>
              <a:t>DETECCIÓN</a:t>
            </a:r>
            <a:endParaRPr lang="ca-ES" sz="1400" dirty="0">
              <a:solidFill>
                <a:sysClr val="windowText" lastClr="000000"/>
              </a:solidFill>
            </a:endParaRPr>
          </a:p>
        </p:txBody>
      </p:sp>
      <p:cxnSp>
        <p:nvCxnSpPr>
          <p:cNvPr id="34" name="Connector de fletxa recta 33"/>
          <p:cNvCxnSpPr/>
          <p:nvPr/>
        </p:nvCxnSpPr>
        <p:spPr>
          <a:xfrm flipV="1">
            <a:off x="6052911" y="2030360"/>
            <a:ext cx="679329" cy="7865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Connector de fletxa recta 35"/>
          <p:cNvCxnSpPr/>
          <p:nvPr/>
        </p:nvCxnSpPr>
        <p:spPr>
          <a:xfrm>
            <a:off x="2085256" y="2852936"/>
            <a:ext cx="1046584" cy="3600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7" name="Connector de fletxa recta 36"/>
          <p:cNvCxnSpPr/>
          <p:nvPr/>
        </p:nvCxnSpPr>
        <p:spPr>
          <a:xfrm>
            <a:off x="6052911" y="3032956"/>
            <a:ext cx="823345" cy="6840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7" name="Fletxa doblada cap amunt 46"/>
          <p:cNvSpPr/>
          <p:nvPr/>
        </p:nvSpPr>
        <p:spPr>
          <a:xfrm rot="5400000">
            <a:off x="7263226" y="2200007"/>
            <a:ext cx="382903" cy="346895"/>
          </a:xfrm>
          <a:prstGeom prst="bentUpArrow">
            <a:avLst>
              <a:gd name="adj1" fmla="val 0"/>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48" name="Fletxa doblada cap amunt 47"/>
          <p:cNvSpPr/>
          <p:nvPr/>
        </p:nvSpPr>
        <p:spPr>
          <a:xfrm rot="5400000">
            <a:off x="7087675" y="2384494"/>
            <a:ext cx="734004" cy="346895"/>
          </a:xfrm>
          <a:prstGeom prst="bentUpArrow">
            <a:avLst>
              <a:gd name="adj1" fmla="val 0"/>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49" name="Fletxa doblada cap amunt 48"/>
          <p:cNvSpPr/>
          <p:nvPr/>
        </p:nvSpPr>
        <p:spPr>
          <a:xfrm rot="5400000">
            <a:off x="7263226" y="4078335"/>
            <a:ext cx="382903" cy="346895"/>
          </a:xfrm>
          <a:prstGeom prst="bentUpArrow">
            <a:avLst>
              <a:gd name="adj1" fmla="val 0"/>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0" name="Fletxa doblada cap amunt 49"/>
          <p:cNvSpPr/>
          <p:nvPr/>
        </p:nvSpPr>
        <p:spPr>
          <a:xfrm rot="5400000">
            <a:off x="7071259" y="4277714"/>
            <a:ext cx="766836" cy="346895"/>
          </a:xfrm>
          <a:prstGeom prst="bentUpArrow">
            <a:avLst>
              <a:gd name="adj1" fmla="val 0"/>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cxnSp>
        <p:nvCxnSpPr>
          <p:cNvPr id="53" name="Connector de fletxa recta 52"/>
          <p:cNvCxnSpPr/>
          <p:nvPr/>
        </p:nvCxnSpPr>
        <p:spPr>
          <a:xfrm flipH="1">
            <a:off x="7200292" y="4859551"/>
            <a:ext cx="254385" cy="369648"/>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sp>
        <p:nvSpPr>
          <p:cNvPr id="55" name="Fletxa doblada cap amunt 54"/>
          <p:cNvSpPr/>
          <p:nvPr/>
        </p:nvSpPr>
        <p:spPr>
          <a:xfrm rot="5400000">
            <a:off x="6989887" y="5885669"/>
            <a:ext cx="510820" cy="270030"/>
          </a:xfrm>
          <a:prstGeom prst="bentUpArrow">
            <a:avLst>
              <a:gd name="adj1" fmla="val 0"/>
              <a:gd name="adj2" fmla="val 33551"/>
              <a:gd name="adj3" fmla="val 421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6" name="Fletxa doblada cap amunt 55"/>
          <p:cNvSpPr/>
          <p:nvPr/>
        </p:nvSpPr>
        <p:spPr>
          <a:xfrm rot="16200000" flipH="1">
            <a:off x="6719856" y="5885670"/>
            <a:ext cx="510821" cy="270030"/>
          </a:xfrm>
          <a:prstGeom prst="bentUpArrow">
            <a:avLst>
              <a:gd name="adj1" fmla="val 0"/>
              <a:gd name="adj2" fmla="val 33551"/>
              <a:gd name="adj3" fmla="val 421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cxnSp>
        <p:nvCxnSpPr>
          <p:cNvPr id="57" name="Connector de fletxa recta 56"/>
          <p:cNvCxnSpPr/>
          <p:nvPr/>
        </p:nvCxnSpPr>
        <p:spPr>
          <a:xfrm flipH="1" flipV="1">
            <a:off x="6052911" y="4465842"/>
            <a:ext cx="922356" cy="76335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3203848" y="5550061"/>
            <a:ext cx="1512168" cy="25480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sz="1400" dirty="0" smtClean="0">
                <a:solidFill>
                  <a:sysClr val="windowText" lastClr="000000"/>
                </a:solidFill>
              </a:rPr>
              <a:t>JUSTIFICACIÓN</a:t>
            </a:r>
            <a:endParaRPr lang="ca-ES" sz="1400" dirty="0">
              <a:solidFill>
                <a:sysClr val="windowText" lastClr="000000"/>
              </a:solidFill>
            </a:endParaRPr>
          </a:p>
        </p:txBody>
      </p:sp>
      <p:sp>
        <p:nvSpPr>
          <p:cNvPr id="62" name="Rectangle 61"/>
          <p:cNvSpPr/>
          <p:nvPr/>
        </p:nvSpPr>
        <p:spPr>
          <a:xfrm>
            <a:off x="3235857" y="6020684"/>
            <a:ext cx="1512168" cy="25480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sz="1400" dirty="0" smtClean="0">
                <a:solidFill>
                  <a:sysClr val="windowText" lastClr="000000"/>
                </a:solidFill>
              </a:rPr>
              <a:t>INVESTIGACIÓN</a:t>
            </a:r>
            <a:endParaRPr lang="ca-ES" sz="1400" dirty="0">
              <a:solidFill>
                <a:sysClr val="windowText" lastClr="000000"/>
              </a:solidFill>
            </a:endParaRPr>
          </a:p>
        </p:txBody>
      </p:sp>
      <p:sp>
        <p:nvSpPr>
          <p:cNvPr id="63" name="Fletxa corbada cap avall 62"/>
          <p:cNvSpPr/>
          <p:nvPr/>
        </p:nvSpPr>
        <p:spPr>
          <a:xfrm rot="10800000">
            <a:off x="3811913" y="6418096"/>
            <a:ext cx="4033969" cy="285211"/>
          </a:xfrm>
          <a:prstGeom prst="curvedDownArrow">
            <a:avLst>
              <a:gd name="adj1" fmla="val 0"/>
              <a:gd name="adj2" fmla="val 90429"/>
              <a:gd name="adj3" fmla="val 185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sp>
        <p:nvSpPr>
          <p:cNvPr id="64" name="Fletxa corbada cap avall 63"/>
          <p:cNvSpPr/>
          <p:nvPr/>
        </p:nvSpPr>
        <p:spPr>
          <a:xfrm rot="16200000" flipH="1">
            <a:off x="2696855" y="5863286"/>
            <a:ext cx="587487" cy="236923"/>
          </a:xfrm>
          <a:prstGeom prst="curvedDownArrow">
            <a:avLst>
              <a:gd name="adj1" fmla="val 0"/>
              <a:gd name="adj2" fmla="val 90429"/>
              <a:gd name="adj3" fmla="val 185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sp>
        <p:nvSpPr>
          <p:cNvPr id="67" name="Fletxa corbada cap avall 66"/>
          <p:cNvSpPr/>
          <p:nvPr/>
        </p:nvSpPr>
        <p:spPr>
          <a:xfrm rot="731408" flipH="1">
            <a:off x="3791834" y="5363383"/>
            <a:ext cx="2355745" cy="306731"/>
          </a:xfrm>
          <a:prstGeom prst="curvedDownArrow">
            <a:avLst>
              <a:gd name="adj1" fmla="val 0"/>
              <a:gd name="adj2" fmla="val 90429"/>
              <a:gd name="adj3" fmla="val 185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cxnSp>
        <p:nvCxnSpPr>
          <p:cNvPr id="69" name="Connector de fletxa recta 68"/>
          <p:cNvCxnSpPr/>
          <p:nvPr/>
        </p:nvCxnSpPr>
        <p:spPr>
          <a:xfrm>
            <a:off x="4787844" y="6163834"/>
            <a:ext cx="331099"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0" name="QuadreDeText 69"/>
          <p:cNvSpPr txBox="1"/>
          <p:nvPr/>
        </p:nvSpPr>
        <p:spPr>
          <a:xfrm>
            <a:off x="323530" y="6344473"/>
            <a:ext cx="2448272" cy="307777"/>
          </a:xfrm>
          <a:prstGeom prst="rect">
            <a:avLst/>
          </a:prstGeom>
          <a:solidFill>
            <a:srgbClr val="FFC000"/>
          </a:solidFill>
        </p:spPr>
        <p:txBody>
          <a:bodyPr wrap="square" rtlCol="0">
            <a:spAutoFit/>
          </a:bodyPr>
          <a:lstStyle/>
          <a:p>
            <a:pPr algn="ctr"/>
            <a:r>
              <a:rPr lang="ca-ES" sz="1400" dirty="0" smtClean="0"/>
              <a:t>INFORME FORENSIC</a:t>
            </a:r>
            <a:endParaRPr lang="ca-ES" sz="1400" dirty="0"/>
          </a:p>
        </p:txBody>
      </p:sp>
      <p:sp>
        <p:nvSpPr>
          <p:cNvPr id="71" name="Fletxa doblada cap amunt 70"/>
          <p:cNvSpPr/>
          <p:nvPr/>
        </p:nvSpPr>
        <p:spPr>
          <a:xfrm rot="16200000" flipH="1">
            <a:off x="3040186" y="5995612"/>
            <a:ext cx="319274" cy="856042"/>
          </a:xfrm>
          <a:prstGeom prst="bentUpArrow">
            <a:avLst>
              <a:gd name="adj1" fmla="val 0"/>
              <a:gd name="adj2" fmla="val 33551"/>
              <a:gd name="adj3" fmla="val 421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cxnSp>
        <p:nvCxnSpPr>
          <p:cNvPr id="72" name="Connector de fletxa recta 71"/>
          <p:cNvCxnSpPr/>
          <p:nvPr/>
        </p:nvCxnSpPr>
        <p:spPr>
          <a:xfrm>
            <a:off x="4787483" y="5693972"/>
            <a:ext cx="331460" cy="3267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4" name="QuadreDeText 73"/>
          <p:cNvSpPr txBox="1"/>
          <p:nvPr/>
        </p:nvSpPr>
        <p:spPr>
          <a:xfrm>
            <a:off x="2245240" y="1400941"/>
            <a:ext cx="4268847" cy="830997"/>
          </a:xfrm>
          <a:prstGeom prst="rect">
            <a:avLst/>
          </a:prstGeom>
          <a:solidFill>
            <a:schemeClr val="bg1">
              <a:lumMod val="85000"/>
            </a:schemeClr>
          </a:solidFill>
        </p:spPr>
        <p:txBody>
          <a:bodyPr wrap="square" rtlCol="0">
            <a:spAutoFit/>
          </a:bodyPr>
          <a:lstStyle/>
          <a:p>
            <a:pPr marL="171450" indent="-171450">
              <a:buFont typeface="Arial" panose="020B0604020202020204" pitchFamily="34" charset="0"/>
              <a:buChar char="•"/>
            </a:pPr>
            <a:r>
              <a:rPr lang="es-ES_tradnl" sz="1200" dirty="0" smtClean="0"/>
              <a:t>Las alertes se crean a partir de los controles antifraude existentes</a:t>
            </a:r>
            <a:r>
              <a:rPr lang="ca-ES" sz="1200" dirty="0" smtClean="0"/>
              <a:t>.</a:t>
            </a:r>
          </a:p>
          <a:p>
            <a:pPr marL="171450" indent="-171450">
              <a:buFont typeface="Arial" panose="020B0604020202020204" pitchFamily="34" charset="0"/>
              <a:buChar char="•"/>
            </a:pPr>
            <a:r>
              <a:rPr lang="es-ES_tradnl" sz="1200" dirty="0" smtClean="0"/>
              <a:t>Son ficheros de generación automática , y que se generan periódicamente (</a:t>
            </a:r>
            <a:r>
              <a:rPr lang="es-ES_tradnl" sz="1200" dirty="0" err="1" smtClean="0"/>
              <a:t>p.e</a:t>
            </a:r>
            <a:r>
              <a:rPr lang="es-ES_tradnl" sz="1200" dirty="0" smtClean="0"/>
              <a:t>. mensualmente)</a:t>
            </a:r>
            <a:endParaRPr lang="es-ES_tradnl" sz="1200" dirty="0"/>
          </a:p>
        </p:txBody>
      </p:sp>
      <p:sp>
        <p:nvSpPr>
          <p:cNvPr id="75" name="QuadreDeText 74"/>
          <p:cNvSpPr txBox="1"/>
          <p:nvPr/>
        </p:nvSpPr>
        <p:spPr>
          <a:xfrm>
            <a:off x="2195736" y="1427917"/>
            <a:ext cx="4268847" cy="830997"/>
          </a:xfrm>
          <a:prstGeom prst="rect">
            <a:avLst/>
          </a:prstGeom>
          <a:solidFill>
            <a:schemeClr val="bg1">
              <a:lumMod val="85000"/>
            </a:schemeClr>
          </a:solidFill>
        </p:spPr>
        <p:txBody>
          <a:bodyPr wrap="square" rtlCol="0">
            <a:spAutoFit/>
          </a:bodyPr>
          <a:lstStyle/>
          <a:p>
            <a:pPr marL="171450" indent="-171450">
              <a:buFont typeface="Arial" panose="020B0604020202020204" pitchFamily="34" charset="0"/>
              <a:buChar char="•"/>
            </a:pPr>
            <a:r>
              <a:rPr lang="es-ES_tradnl" sz="1200" dirty="0" smtClean="0"/>
              <a:t>Las controles, serian aquellos de generación no automática, y que lo puede generar cualquier departamento.</a:t>
            </a:r>
            <a:endParaRPr lang="ca-ES" sz="1200" dirty="0" smtClean="0"/>
          </a:p>
          <a:p>
            <a:pPr marL="171450" indent="-171450">
              <a:buFont typeface="Arial" panose="020B0604020202020204" pitchFamily="34" charset="0"/>
              <a:buChar char="•"/>
            </a:pPr>
            <a:r>
              <a:rPr lang="es-ES_tradnl" sz="1200" dirty="0" smtClean="0"/>
              <a:t>P.E.: cuadre contable que realiza cada centro, conciliación bancaria, confirmación de pagos y cobros con clientes… </a:t>
            </a:r>
            <a:endParaRPr lang="es-ES_tradnl" sz="1200" dirty="0"/>
          </a:p>
        </p:txBody>
      </p:sp>
      <p:sp>
        <p:nvSpPr>
          <p:cNvPr id="76" name="QuadreDeText 75"/>
          <p:cNvSpPr txBox="1"/>
          <p:nvPr/>
        </p:nvSpPr>
        <p:spPr>
          <a:xfrm>
            <a:off x="2264329" y="1568695"/>
            <a:ext cx="4268847" cy="461665"/>
          </a:xfrm>
          <a:prstGeom prst="rect">
            <a:avLst/>
          </a:prstGeom>
          <a:solidFill>
            <a:schemeClr val="bg1">
              <a:lumMod val="85000"/>
            </a:schemeClr>
          </a:solidFill>
        </p:spPr>
        <p:txBody>
          <a:bodyPr wrap="square" rtlCol="0">
            <a:spAutoFit/>
          </a:bodyPr>
          <a:lstStyle/>
          <a:p>
            <a:r>
              <a:rPr lang="ca-ES" sz="1200" dirty="0" smtClean="0"/>
              <a:t>A partir de las ALERTAS y de los CONTROLES ANTIFRAUDE, se genera el CUADRO DE MANDOS.</a:t>
            </a:r>
            <a:endParaRPr lang="es-ES_tradnl" sz="1200" dirty="0"/>
          </a:p>
        </p:txBody>
      </p:sp>
      <p:sp>
        <p:nvSpPr>
          <p:cNvPr id="77" name="QuadreDeText 76"/>
          <p:cNvSpPr txBox="1"/>
          <p:nvPr/>
        </p:nvSpPr>
        <p:spPr>
          <a:xfrm>
            <a:off x="2330987" y="1099844"/>
            <a:ext cx="4268847" cy="1200329"/>
          </a:xfrm>
          <a:prstGeom prst="rect">
            <a:avLst/>
          </a:prstGeom>
          <a:solidFill>
            <a:schemeClr val="bg1">
              <a:lumMod val="85000"/>
            </a:schemeClr>
          </a:solidFill>
        </p:spPr>
        <p:txBody>
          <a:bodyPr wrap="square" rtlCol="0">
            <a:spAutoFit/>
          </a:bodyPr>
          <a:lstStyle/>
          <a:p>
            <a:pPr marL="171450" indent="-171450">
              <a:buFont typeface="Arial" panose="020B0604020202020204" pitchFamily="34" charset="0"/>
              <a:buChar char="•"/>
            </a:pPr>
            <a:r>
              <a:rPr lang="es-ES_tradnl" sz="1200" dirty="0" smtClean="0"/>
              <a:t>A cada Alerta y Control, se le ha de asignar un empleado y/o Centro. </a:t>
            </a:r>
          </a:p>
          <a:p>
            <a:pPr marL="171450" indent="-171450">
              <a:buFont typeface="Arial" panose="020B0604020202020204" pitchFamily="34" charset="0"/>
              <a:buChar char="•"/>
            </a:pPr>
            <a:r>
              <a:rPr lang="es-ES_tradnl" sz="1200" dirty="0" smtClean="0"/>
              <a:t>Cada Alerta y Control tendrá una puntuación propia (.</a:t>
            </a:r>
            <a:r>
              <a:rPr lang="es-ES_tradnl" sz="1200" dirty="0" err="1" smtClean="0"/>
              <a:t>p.e</a:t>
            </a:r>
            <a:r>
              <a:rPr lang="es-ES_tradnl" sz="1200" dirty="0" smtClean="0"/>
              <a:t>. por </a:t>
            </a:r>
            <a:r>
              <a:rPr lang="es-ES_tradnl" sz="1200" dirty="0" err="1" smtClean="0"/>
              <a:t>deciles</a:t>
            </a:r>
            <a:r>
              <a:rPr lang="es-ES_tradnl" sz="1200" dirty="0" smtClean="0"/>
              <a:t>).</a:t>
            </a:r>
          </a:p>
          <a:p>
            <a:pPr marL="171450" indent="-171450">
              <a:buFont typeface="Arial" panose="020B0604020202020204" pitchFamily="34" charset="0"/>
              <a:buChar char="•"/>
            </a:pPr>
            <a:r>
              <a:rPr lang="es-ES_tradnl" sz="1200" dirty="0" smtClean="0"/>
              <a:t>Las puntuaciones de las Alertas y Controles tienen que ser homogéneas. (</a:t>
            </a:r>
            <a:r>
              <a:rPr lang="es-ES_tradnl" sz="1200" dirty="0" err="1" smtClean="0"/>
              <a:t>p.e</a:t>
            </a:r>
            <a:r>
              <a:rPr lang="es-ES_tradnl" sz="1200" dirty="0" smtClean="0"/>
              <a:t>. puntuación máxima de 10 y mínima de 0)</a:t>
            </a:r>
            <a:endParaRPr lang="es-ES_tradnl" sz="1200" dirty="0"/>
          </a:p>
        </p:txBody>
      </p:sp>
      <p:sp>
        <p:nvSpPr>
          <p:cNvPr id="78" name="QuadreDeText 77"/>
          <p:cNvSpPr txBox="1"/>
          <p:nvPr/>
        </p:nvSpPr>
        <p:spPr>
          <a:xfrm>
            <a:off x="2388573" y="1216275"/>
            <a:ext cx="4268847" cy="1015663"/>
          </a:xfrm>
          <a:prstGeom prst="rect">
            <a:avLst/>
          </a:prstGeom>
          <a:solidFill>
            <a:schemeClr val="bg1">
              <a:lumMod val="85000"/>
            </a:schemeClr>
          </a:solidFill>
        </p:spPr>
        <p:txBody>
          <a:bodyPr wrap="square" rtlCol="0">
            <a:spAutoFit/>
          </a:bodyPr>
          <a:lstStyle/>
          <a:p>
            <a:pPr marL="171450" indent="-171450">
              <a:buFont typeface="Arial" panose="020B0604020202020204" pitchFamily="34" charset="0"/>
              <a:buChar char="•"/>
            </a:pPr>
            <a:r>
              <a:rPr lang="es-ES_tradnl" sz="1200" dirty="0" smtClean="0"/>
              <a:t>Se agruparan las Alertas y Controles en bloques o temáticas, ponderándolos en función de su gravedad.</a:t>
            </a:r>
          </a:p>
          <a:p>
            <a:pPr marL="171450" indent="-171450">
              <a:buFont typeface="Arial" panose="020B0604020202020204" pitchFamily="34" charset="0"/>
              <a:buChar char="•"/>
            </a:pPr>
            <a:r>
              <a:rPr lang="es-ES_tradnl" sz="1200" dirty="0" smtClean="0"/>
              <a:t>Así mismo, cada bloque tendrá una ponderación sobre el resultado final</a:t>
            </a:r>
          </a:p>
          <a:p>
            <a:r>
              <a:rPr lang="es-ES_tradnl" sz="1200" dirty="0" smtClean="0"/>
              <a:t> </a:t>
            </a:r>
            <a:endParaRPr lang="es-ES_tradnl" sz="1200" dirty="0"/>
          </a:p>
        </p:txBody>
      </p:sp>
      <p:sp>
        <p:nvSpPr>
          <p:cNvPr id="79" name="QuadreDeText 78"/>
          <p:cNvSpPr txBox="1"/>
          <p:nvPr/>
        </p:nvSpPr>
        <p:spPr>
          <a:xfrm>
            <a:off x="2266593" y="1384028"/>
            <a:ext cx="4268847" cy="830997"/>
          </a:xfrm>
          <a:prstGeom prst="rect">
            <a:avLst/>
          </a:prstGeom>
          <a:solidFill>
            <a:schemeClr val="bg1">
              <a:lumMod val="85000"/>
            </a:schemeClr>
          </a:solidFill>
        </p:spPr>
        <p:txBody>
          <a:bodyPr wrap="square" rtlCol="0">
            <a:spAutoFit/>
          </a:bodyPr>
          <a:lstStyle/>
          <a:p>
            <a:r>
              <a:rPr lang="es-ES_tradnl" sz="1200" dirty="0" smtClean="0"/>
              <a:t>El Cuadro de Mandos nos permitirá realizar consultas : </a:t>
            </a:r>
          </a:p>
          <a:p>
            <a:pPr marL="171450" indent="-171450">
              <a:buFont typeface="Arial" panose="020B0604020202020204" pitchFamily="34" charset="0"/>
              <a:buChar char="•"/>
            </a:pPr>
            <a:r>
              <a:rPr lang="es-ES_tradnl" sz="1200" dirty="0" smtClean="0"/>
              <a:t>por empleado</a:t>
            </a:r>
          </a:p>
          <a:p>
            <a:pPr marL="171450" indent="-171450">
              <a:buFont typeface="Arial" panose="020B0604020202020204" pitchFamily="34" charset="0"/>
              <a:buChar char="•"/>
            </a:pPr>
            <a:r>
              <a:rPr lang="es-ES_tradnl" sz="1200" dirty="0" smtClean="0"/>
              <a:t>por centros</a:t>
            </a:r>
          </a:p>
          <a:p>
            <a:r>
              <a:rPr lang="es-ES_tradnl" sz="1200" dirty="0" smtClean="0"/>
              <a:t> </a:t>
            </a:r>
            <a:endParaRPr lang="es-ES_tradnl" sz="1200" dirty="0"/>
          </a:p>
        </p:txBody>
      </p:sp>
      <p:sp>
        <p:nvSpPr>
          <p:cNvPr id="80" name="QuadreDeText 79"/>
          <p:cNvSpPr txBox="1"/>
          <p:nvPr/>
        </p:nvSpPr>
        <p:spPr>
          <a:xfrm>
            <a:off x="2195736" y="1593666"/>
            <a:ext cx="4268847" cy="646331"/>
          </a:xfrm>
          <a:prstGeom prst="rect">
            <a:avLst/>
          </a:prstGeom>
          <a:solidFill>
            <a:schemeClr val="bg1">
              <a:lumMod val="85000"/>
            </a:schemeClr>
          </a:solidFill>
        </p:spPr>
        <p:txBody>
          <a:bodyPr wrap="square" rtlCol="0">
            <a:spAutoFit/>
          </a:bodyPr>
          <a:lstStyle/>
          <a:p>
            <a:r>
              <a:rPr lang="es-ES_tradnl" sz="1200" dirty="0" smtClean="0"/>
              <a:t>El Cuadro de Mandos también nos permitirá realizar </a:t>
            </a:r>
            <a:r>
              <a:rPr lang="es-ES_tradnl" sz="1200" dirty="0" err="1" smtClean="0"/>
              <a:t>Ránquings</a:t>
            </a:r>
            <a:r>
              <a:rPr lang="es-ES_tradnl" sz="1200" dirty="0" smtClean="0"/>
              <a:t>: </a:t>
            </a:r>
          </a:p>
          <a:p>
            <a:pPr marL="171450" indent="-171450">
              <a:buFont typeface="Arial" panose="020B0604020202020204" pitchFamily="34" charset="0"/>
              <a:buChar char="•"/>
            </a:pPr>
            <a:r>
              <a:rPr lang="es-ES_tradnl" sz="1200" dirty="0" smtClean="0"/>
              <a:t>Tops por empleado o centros.</a:t>
            </a:r>
          </a:p>
          <a:p>
            <a:pPr marL="171450" indent="-171450">
              <a:buFont typeface="Arial" panose="020B0604020202020204" pitchFamily="34" charset="0"/>
              <a:buChar char="•"/>
            </a:pPr>
            <a:r>
              <a:rPr lang="es-ES_tradnl" sz="1200" dirty="0" smtClean="0"/>
              <a:t>Desviaciones respecto a periodos anteriores </a:t>
            </a:r>
            <a:endParaRPr lang="es-ES_tradnl" sz="1200" dirty="0"/>
          </a:p>
        </p:txBody>
      </p:sp>
      <p:sp>
        <p:nvSpPr>
          <p:cNvPr id="81" name="QuadreDeText 80"/>
          <p:cNvSpPr txBox="1"/>
          <p:nvPr/>
        </p:nvSpPr>
        <p:spPr>
          <a:xfrm>
            <a:off x="2345445" y="1308607"/>
            <a:ext cx="4268847" cy="1015663"/>
          </a:xfrm>
          <a:prstGeom prst="rect">
            <a:avLst/>
          </a:prstGeom>
          <a:solidFill>
            <a:schemeClr val="bg1">
              <a:lumMod val="85000"/>
            </a:schemeClr>
          </a:solidFill>
        </p:spPr>
        <p:txBody>
          <a:bodyPr wrap="square" rtlCol="0">
            <a:spAutoFit/>
          </a:bodyPr>
          <a:lstStyle/>
          <a:p>
            <a:pPr marL="171450" indent="-171450">
              <a:buFont typeface="Arial" panose="020B0604020202020204" pitchFamily="34" charset="0"/>
              <a:buChar char="•"/>
            </a:pPr>
            <a:r>
              <a:rPr lang="es-ES_tradnl" sz="1200" dirty="0" smtClean="0"/>
              <a:t>A partir de los </a:t>
            </a:r>
            <a:r>
              <a:rPr lang="es-ES_tradnl" sz="1200" dirty="0" err="1" smtClean="0"/>
              <a:t>ránquing</a:t>
            </a:r>
            <a:r>
              <a:rPr lang="es-ES_tradnl" sz="1200" dirty="0" smtClean="0"/>
              <a:t>, realizaremos la revisión.</a:t>
            </a:r>
          </a:p>
          <a:p>
            <a:pPr marL="180000" lvl="1" indent="-36000">
              <a:buFont typeface="Wingdings" panose="05000000000000000000" pitchFamily="2" charset="2"/>
              <a:buChar char="ü"/>
            </a:pPr>
            <a:r>
              <a:rPr lang="es-ES" sz="1200" dirty="0"/>
              <a:t>Revisión individual alerta por alerta</a:t>
            </a:r>
          </a:p>
          <a:p>
            <a:pPr marL="180000" lvl="1" indent="-36000">
              <a:buFont typeface="Wingdings" panose="05000000000000000000" pitchFamily="2" charset="2"/>
              <a:buChar char="ü"/>
            </a:pPr>
            <a:r>
              <a:rPr lang="es-ES" sz="1200" dirty="0"/>
              <a:t>Revisión global, resultado de la suma de todas las </a:t>
            </a:r>
            <a:r>
              <a:rPr lang="es-ES" sz="1200" dirty="0" smtClean="0"/>
              <a:t>alertas</a:t>
            </a:r>
          </a:p>
          <a:p>
            <a:pPr marL="171450" indent="-171450">
              <a:buFont typeface="Arial" panose="020B0604020202020204" pitchFamily="34" charset="0"/>
              <a:buChar char="•"/>
            </a:pPr>
            <a:r>
              <a:rPr lang="es-ES" sz="1200" dirty="0"/>
              <a:t>No</a:t>
            </a:r>
            <a:r>
              <a:rPr lang="es-ES" sz="1200" dirty="0" smtClean="0"/>
              <a:t> quedarnos sólo en revisar la puntas. Una muestra de valores </a:t>
            </a:r>
            <a:r>
              <a:rPr lang="es-ES" sz="1200" dirty="0"/>
              <a:t>intermedios</a:t>
            </a:r>
            <a:r>
              <a:rPr lang="es-ES" sz="1200" dirty="0" smtClean="0"/>
              <a:t> o bajos “nunca está de más”.</a:t>
            </a:r>
            <a:r>
              <a:rPr lang="es-ES_tradnl" sz="1200" dirty="0" smtClean="0"/>
              <a:t> </a:t>
            </a:r>
            <a:endParaRPr lang="es-ES_tradnl" sz="1200" dirty="0"/>
          </a:p>
        </p:txBody>
      </p:sp>
      <p:sp>
        <p:nvSpPr>
          <p:cNvPr id="82" name="QuadreDeText 81"/>
          <p:cNvSpPr txBox="1"/>
          <p:nvPr/>
        </p:nvSpPr>
        <p:spPr>
          <a:xfrm>
            <a:off x="2248168" y="1603764"/>
            <a:ext cx="4268847" cy="646331"/>
          </a:xfrm>
          <a:prstGeom prst="rect">
            <a:avLst/>
          </a:prstGeom>
          <a:solidFill>
            <a:schemeClr val="bg1">
              <a:lumMod val="85000"/>
            </a:schemeClr>
          </a:solidFill>
        </p:spPr>
        <p:txBody>
          <a:bodyPr wrap="square" rtlCol="0">
            <a:spAutoFit/>
          </a:bodyPr>
          <a:lstStyle/>
          <a:p>
            <a:r>
              <a:rPr lang="es-ES_tradnl" sz="1200" dirty="0" smtClean="0"/>
              <a:t>En estos casos realizaremos una tarea preventiva, mediante la solicitud de justificación por parte del empleado o centro de la operatoria detectada.</a:t>
            </a:r>
            <a:endParaRPr lang="es-ES_tradnl" sz="1200" dirty="0"/>
          </a:p>
        </p:txBody>
      </p:sp>
      <p:sp>
        <p:nvSpPr>
          <p:cNvPr id="83" name="QuadreDeText 82"/>
          <p:cNvSpPr txBox="1"/>
          <p:nvPr/>
        </p:nvSpPr>
        <p:spPr>
          <a:xfrm>
            <a:off x="2276089" y="1384027"/>
            <a:ext cx="4268847" cy="830997"/>
          </a:xfrm>
          <a:prstGeom prst="rect">
            <a:avLst/>
          </a:prstGeom>
          <a:solidFill>
            <a:schemeClr val="bg1">
              <a:lumMod val="85000"/>
            </a:schemeClr>
          </a:solidFill>
        </p:spPr>
        <p:txBody>
          <a:bodyPr wrap="square" rtlCol="0">
            <a:spAutoFit/>
          </a:bodyPr>
          <a:lstStyle/>
          <a:p>
            <a:r>
              <a:rPr lang="es-ES_tradnl" sz="1200" dirty="0" smtClean="0"/>
              <a:t>Dependiendo de las justificaciones, la revisión pasará a formar parte de una medida preventiva, o bien si estas nos indican que puede haber un indició de Fraude Interno, activaremos el protocolo de DETECCIÓN, abriendo una investigación</a:t>
            </a:r>
            <a:endParaRPr lang="es-ES_tradnl" sz="1200" dirty="0"/>
          </a:p>
        </p:txBody>
      </p:sp>
      <p:sp>
        <p:nvSpPr>
          <p:cNvPr id="84" name="QuadreDeText 83"/>
          <p:cNvSpPr txBox="1"/>
          <p:nvPr/>
        </p:nvSpPr>
        <p:spPr>
          <a:xfrm>
            <a:off x="2264329" y="1797249"/>
            <a:ext cx="4268847" cy="461665"/>
          </a:xfrm>
          <a:prstGeom prst="rect">
            <a:avLst/>
          </a:prstGeom>
          <a:solidFill>
            <a:schemeClr val="bg1">
              <a:lumMod val="85000"/>
            </a:schemeClr>
          </a:solidFill>
        </p:spPr>
        <p:txBody>
          <a:bodyPr wrap="square" rtlCol="0">
            <a:spAutoFit/>
          </a:bodyPr>
          <a:lstStyle/>
          <a:p>
            <a:r>
              <a:rPr lang="es-ES_tradnl" sz="1200" dirty="0" smtClean="0"/>
              <a:t>La investigación puede concluir con un informe </a:t>
            </a:r>
            <a:r>
              <a:rPr lang="es-ES_tradnl" sz="1200" dirty="0" err="1" smtClean="0"/>
              <a:t>forensic</a:t>
            </a:r>
            <a:r>
              <a:rPr lang="es-ES_tradnl" sz="1200" dirty="0" smtClean="0"/>
              <a:t> y su presentación al comité de disciplina.  </a:t>
            </a:r>
            <a:endParaRPr lang="es-ES_tradnl" sz="1200" dirty="0"/>
          </a:p>
        </p:txBody>
      </p:sp>
      <p:sp>
        <p:nvSpPr>
          <p:cNvPr id="85" name="QuadreDeText 84"/>
          <p:cNvSpPr txBox="1"/>
          <p:nvPr/>
        </p:nvSpPr>
        <p:spPr>
          <a:xfrm>
            <a:off x="2330988" y="1743199"/>
            <a:ext cx="4268847" cy="461665"/>
          </a:xfrm>
          <a:prstGeom prst="rect">
            <a:avLst/>
          </a:prstGeom>
          <a:solidFill>
            <a:schemeClr val="bg1">
              <a:lumMod val="85000"/>
            </a:schemeClr>
          </a:solidFill>
        </p:spPr>
        <p:txBody>
          <a:bodyPr wrap="square" rtlCol="0">
            <a:spAutoFit/>
          </a:bodyPr>
          <a:lstStyle/>
          <a:p>
            <a:r>
              <a:rPr lang="es-ES_tradnl" sz="1200" dirty="0" smtClean="0"/>
              <a:t>Aunque también puede concluir en una “falsa alarma”, y por tanto habremos realizado una labor preventiva. </a:t>
            </a:r>
            <a:endParaRPr lang="es-ES_tradnl" sz="1200" dirty="0"/>
          </a:p>
        </p:txBody>
      </p:sp>
      <p:sp>
        <p:nvSpPr>
          <p:cNvPr id="86" name="QuadreDeText 85"/>
          <p:cNvSpPr txBox="1"/>
          <p:nvPr/>
        </p:nvSpPr>
        <p:spPr>
          <a:xfrm>
            <a:off x="2295465" y="1717261"/>
            <a:ext cx="4268847" cy="461665"/>
          </a:xfrm>
          <a:prstGeom prst="rect">
            <a:avLst/>
          </a:prstGeom>
          <a:solidFill>
            <a:schemeClr val="bg1">
              <a:lumMod val="85000"/>
            </a:schemeClr>
          </a:solidFill>
        </p:spPr>
        <p:txBody>
          <a:bodyPr wrap="square" rtlCol="0">
            <a:spAutoFit/>
          </a:bodyPr>
          <a:lstStyle/>
          <a:p>
            <a:r>
              <a:rPr lang="es-ES_tradnl" sz="1200" dirty="0" smtClean="0"/>
              <a:t>Sea cual sea el resultado de la revisión, deberemos dejar documentado e informado todo en el Cuadro de Mandos.</a:t>
            </a:r>
            <a:endParaRPr lang="es-ES_tradnl" sz="1200" dirty="0"/>
          </a:p>
        </p:txBody>
      </p:sp>
      <p:sp>
        <p:nvSpPr>
          <p:cNvPr id="87" name="QuadreDeText 86"/>
          <p:cNvSpPr txBox="1"/>
          <p:nvPr/>
        </p:nvSpPr>
        <p:spPr>
          <a:xfrm>
            <a:off x="2295464" y="1532943"/>
            <a:ext cx="4268847" cy="461665"/>
          </a:xfrm>
          <a:prstGeom prst="rect">
            <a:avLst/>
          </a:prstGeom>
          <a:solidFill>
            <a:schemeClr val="bg1">
              <a:lumMod val="85000"/>
            </a:schemeClr>
          </a:solidFill>
        </p:spPr>
        <p:txBody>
          <a:bodyPr wrap="square" rtlCol="0">
            <a:spAutoFit/>
          </a:bodyPr>
          <a:lstStyle/>
          <a:p>
            <a:r>
              <a:rPr lang="es-ES_tradnl" sz="1200" dirty="0" smtClean="0"/>
              <a:t>Y recuerda que las Alertas y Controles deben estar “vivos”, en constante revisión y creación.</a:t>
            </a:r>
            <a:endParaRPr lang="es-ES_tradnl" sz="1200" dirty="0"/>
          </a:p>
        </p:txBody>
      </p:sp>
      <p:sp>
        <p:nvSpPr>
          <p:cNvPr id="88" name="QuadreDeText 87"/>
          <p:cNvSpPr txBox="1"/>
          <p:nvPr/>
        </p:nvSpPr>
        <p:spPr>
          <a:xfrm>
            <a:off x="2245242" y="1532943"/>
            <a:ext cx="4268847" cy="461665"/>
          </a:xfrm>
          <a:prstGeom prst="rect">
            <a:avLst/>
          </a:prstGeom>
          <a:solidFill>
            <a:schemeClr val="bg1">
              <a:lumMod val="85000"/>
            </a:schemeClr>
          </a:solidFill>
        </p:spPr>
        <p:txBody>
          <a:bodyPr wrap="square" rtlCol="0">
            <a:spAutoFit/>
          </a:bodyPr>
          <a:lstStyle/>
          <a:p>
            <a:r>
              <a:rPr lang="es-ES_tradnl" sz="1200" dirty="0" smtClean="0"/>
              <a:t>Si fruto de la revisión, no vemos indicios suficientes de Fraude Interno, aplicaremos un protocolo de PREVENCIÓN.</a:t>
            </a:r>
            <a:endParaRPr lang="es-ES_tradnl" sz="1200" dirty="0"/>
          </a:p>
        </p:txBody>
      </p:sp>
      <p:sp>
        <p:nvSpPr>
          <p:cNvPr id="90" name="QuadreDeText 89"/>
          <p:cNvSpPr txBox="1"/>
          <p:nvPr/>
        </p:nvSpPr>
        <p:spPr>
          <a:xfrm>
            <a:off x="2330988" y="1372482"/>
            <a:ext cx="4268847" cy="646331"/>
          </a:xfrm>
          <a:prstGeom prst="rect">
            <a:avLst/>
          </a:prstGeom>
          <a:solidFill>
            <a:schemeClr val="bg1">
              <a:lumMod val="85000"/>
            </a:schemeClr>
          </a:solidFill>
        </p:spPr>
        <p:txBody>
          <a:bodyPr wrap="square" rtlCol="0">
            <a:spAutoFit/>
          </a:bodyPr>
          <a:lstStyle/>
          <a:p>
            <a:r>
              <a:rPr lang="es-ES_tradnl" sz="1200" dirty="0" smtClean="0"/>
              <a:t>Si por el contrario, fruto de la revisión consideramos que si existen indicio de Fraude Interno, activaremos el protocolo de DETECCIÓN.</a:t>
            </a:r>
            <a:endParaRPr lang="es-ES_tradnl" sz="12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2196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74"/>
                                        </p:tgtEl>
                                        <p:attrNameLst>
                                          <p:attrName>style.visibility</p:attrName>
                                        </p:attrNameLst>
                                      </p:cBhvr>
                                      <p:to>
                                        <p:strVal val="visible"/>
                                      </p:to>
                                    </p:set>
                                    <p:anim calcmode="lin" valueType="num">
                                      <p:cBhvr additive="base">
                                        <p:cTn id="31" dur="500" fill="hold"/>
                                        <p:tgtEl>
                                          <p:spTgt spid="74"/>
                                        </p:tgtEl>
                                        <p:attrNameLst>
                                          <p:attrName>ppt_x</p:attrName>
                                        </p:attrNameLst>
                                      </p:cBhvr>
                                      <p:tavLst>
                                        <p:tav tm="0">
                                          <p:val>
                                            <p:strVal val="#ppt_x"/>
                                          </p:val>
                                        </p:tav>
                                        <p:tav tm="100000">
                                          <p:val>
                                            <p:strVal val="#ppt_x"/>
                                          </p:val>
                                        </p:tav>
                                      </p:tavLst>
                                    </p:anim>
                                    <p:anim calcmode="lin" valueType="num">
                                      <p:cBhvr additive="base">
                                        <p:cTn id="32"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1" nodeType="clickEffect">
                                  <p:stCondLst>
                                    <p:cond delay="0"/>
                                  </p:stCondLst>
                                  <p:childTnLst>
                                    <p:anim calcmode="lin" valueType="num">
                                      <p:cBhvr additive="base">
                                        <p:cTn id="36" dur="500"/>
                                        <p:tgtEl>
                                          <p:spTgt spid="74"/>
                                        </p:tgtEl>
                                        <p:attrNameLst>
                                          <p:attrName>ppt_x</p:attrName>
                                        </p:attrNameLst>
                                      </p:cBhvr>
                                      <p:tavLst>
                                        <p:tav tm="0">
                                          <p:val>
                                            <p:strVal val="ppt_x"/>
                                          </p:val>
                                        </p:tav>
                                        <p:tav tm="100000">
                                          <p:val>
                                            <p:strVal val="ppt_x"/>
                                          </p:val>
                                        </p:tav>
                                      </p:tavLst>
                                    </p:anim>
                                    <p:anim calcmode="lin" valueType="num">
                                      <p:cBhvr additive="base">
                                        <p:cTn id="37" dur="500"/>
                                        <p:tgtEl>
                                          <p:spTgt spid="74"/>
                                        </p:tgtEl>
                                        <p:attrNameLst>
                                          <p:attrName>ppt_y</p:attrName>
                                        </p:attrNameLst>
                                      </p:cBhvr>
                                      <p:tavLst>
                                        <p:tav tm="0">
                                          <p:val>
                                            <p:strVal val="ppt_y"/>
                                          </p:val>
                                        </p:tav>
                                        <p:tav tm="100000">
                                          <p:val>
                                            <p:strVal val="1+ppt_h/2"/>
                                          </p:val>
                                        </p:tav>
                                      </p:tavLst>
                                    </p:anim>
                                    <p:set>
                                      <p:cBhvr>
                                        <p:cTn id="38" dur="1" fill="hold">
                                          <p:stCondLst>
                                            <p:cond delay="499"/>
                                          </p:stCondLst>
                                        </p:cTn>
                                        <p:tgtEl>
                                          <p:spTgt spid="74"/>
                                        </p:tgtEl>
                                        <p:attrNameLst>
                                          <p:attrName>style.visibility</p:attrName>
                                        </p:attrNameLst>
                                      </p:cBhvr>
                                      <p:to>
                                        <p:strVal val="hidden"/>
                                      </p:to>
                                    </p:set>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par>
                          <p:cTn id="45" fill="hold">
                            <p:stCondLst>
                              <p:cond delay="1000"/>
                            </p:stCondLst>
                            <p:childTnLst>
                              <p:par>
                                <p:cTn id="46" presetID="53" presetClass="entr" presetSubtype="16"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par>
                          <p:cTn id="51" fill="hold">
                            <p:stCondLst>
                              <p:cond delay="1500"/>
                            </p:stCondLst>
                            <p:childTnLst>
                              <p:par>
                                <p:cTn id="52" presetID="2" presetClass="entr" presetSubtype="4"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additive="base">
                                        <p:cTn id="54" dur="500" fill="hold"/>
                                        <p:tgtEl>
                                          <p:spTgt spid="75"/>
                                        </p:tgtEl>
                                        <p:attrNameLst>
                                          <p:attrName>ppt_x</p:attrName>
                                        </p:attrNameLst>
                                      </p:cBhvr>
                                      <p:tavLst>
                                        <p:tav tm="0">
                                          <p:val>
                                            <p:strVal val="#ppt_x"/>
                                          </p:val>
                                        </p:tav>
                                        <p:tav tm="100000">
                                          <p:val>
                                            <p:strVal val="#ppt_x"/>
                                          </p:val>
                                        </p:tav>
                                      </p:tavLst>
                                    </p:anim>
                                    <p:anim calcmode="lin" valueType="num">
                                      <p:cBhvr additive="base">
                                        <p:cTn id="55"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xit" presetSubtype="4" fill="hold" grpId="1" nodeType="clickEffect">
                                  <p:stCondLst>
                                    <p:cond delay="0"/>
                                  </p:stCondLst>
                                  <p:childTnLst>
                                    <p:anim calcmode="lin" valueType="num">
                                      <p:cBhvr additive="base">
                                        <p:cTn id="59" dur="500"/>
                                        <p:tgtEl>
                                          <p:spTgt spid="75"/>
                                        </p:tgtEl>
                                        <p:attrNameLst>
                                          <p:attrName>ppt_x</p:attrName>
                                        </p:attrNameLst>
                                      </p:cBhvr>
                                      <p:tavLst>
                                        <p:tav tm="0">
                                          <p:val>
                                            <p:strVal val="ppt_x"/>
                                          </p:val>
                                        </p:tav>
                                        <p:tav tm="100000">
                                          <p:val>
                                            <p:strVal val="ppt_x"/>
                                          </p:val>
                                        </p:tav>
                                      </p:tavLst>
                                    </p:anim>
                                    <p:anim calcmode="lin" valueType="num">
                                      <p:cBhvr additive="base">
                                        <p:cTn id="60" dur="500"/>
                                        <p:tgtEl>
                                          <p:spTgt spid="75"/>
                                        </p:tgtEl>
                                        <p:attrNameLst>
                                          <p:attrName>ppt_y</p:attrName>
                                        </p:attrNameLst>
                                      </p:cBhvr>
                                      <p:tavLst>
                                        <p:tav tm="0">
                                          <p:val>
                                            <p:strVal val="ppt_y"/>
                                          </p:val>
                                        </p:tav>
                                        <p:tav tm="100000">
                                          <p:val>
                                            <p:strVal val="1+ppt_h/2"/>
                                          </p:val>
                                        </p:tav>
                                      </p:tavLst>
                                    </p:anim>
                                    <p:set>
                                      <p:cBhvr>
                                        <p:cTn id="61" dur="1" fill="hold">
                                          <p:stCondLst>
                                            <p:cond delay="499"/>
                                          </p:stCondLst>
                                        </p:cTn>
                                        <p:tgtEl>
                                          <p:spTgt spid="75"/>
                                        </p:tgtEl>
                                        <p:attrNameLst>
                                          <p:attrName>style.visibility</p:attrName>
                                        </p:attrNameLst>
                                      </p:cBhvr>
                                      <p:to>
                                        <p:strVal val="hidden"/>
                                      </p:to>
                                    </p:set>
                                  </p:childTnLst>
                                </p:cTn>
                              </p:par>
                            </p:childTnLst>
                          </p:cTn>
                        </p:par>
                        <p:par>
                          <p:cTn id="62" fill="hold">
                            <p:stCondLst>
                              <p:cond delay="500"/>
                            </p:stCondLst>
                            <p:childTnLst>
                              <p:par>
                                <p:cTn id="63" presetID="14" presetClass="entr" presetSubtype="10" fill="hold"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randombar(horizontal)">
                                      <p:cBhvr>
                                        <p:cTn id="65" dur="500"/>
                                        <p:tgtEl>
                                          <p:spTgt spid="12"/>
                                        </p:tgtEl>
                                      </p:cBhvr>
                                    </p:animEffect>
                                  </p:childTnLst>
                                </p:cTn>
                              </p:par>
                            </p:childTnLst>
                          </p:cTn>
                        </p:par>
                        <p:par>
                          <p:cTn id="66" fill="hold">
                            <p:stCondLst>
                              <p:cond delay="1000"/>
                            </p:stCondLst>
                            <p:childTnLst>
                              <p:par>
                                <p:cTn id="67" presetID="14" presetClass="entr" presetSubtype="10" fill="hold"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randombar(horizontal)">
                                      <p:cBhvr>
                                        <p:cTn id="69" dur="500"/>
                                        <p:tgtEl>
                                          <p:spTgt spid="36"/>
                                        </p:tgtEl>
                                      </p:cBhvr>
                                    </p:animEffect>
                                  </p:childTnLst>
                                </p:cTn>
                              </p:par>
                            </p:childTnLst>
                          </p:cTn>
                        </p:par>
                        <p:par>
                          <p:cTn id="70" fill="hold">
                            <p:stCondLst>
                              <p:cond delay="1500"/>
                            </p:stCondLst>
                            <p:childTnLst>
                              <p:par>
                                <p:cTn id="71" presetID="14" presetClass="entr" presetSubtype="10" fill="hold"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randombar(horizontal)">
                                      <p:cBhvr>
                                        <p:cTn id="73" dur="500"/>
                                        <p:tgtEl>
                                          <p:spTgt spid="15"/>
                                        </p:tgtEl>
                                      </p:cBhvr>
                                    </p:animEffect>
                                  </p:childTnLst>
                                </p:cTn>
                              </p:par>
                            </p:childTnLst>
                          </p:cTn>
                        </p:par>
                        <p:par>
                          <p:cTn id="74" fill="hold">
                            <p:stCondLst>
                              <p:cond delay="2000"/>
                            </p:stCondLst>
                            <p:childTnLst>
                              <p:par>
                                <p:cTn id="75" presetID="14" presetClass="entr" presetSubtype="10" fill="hold" nodeType="after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randombar(horizontal)">
                                      <p:cBhvr>
                                        <p:cTn id="77" dur="500"/>
                                        <p:tgtEl>
                                          <p:spTgt spid="14"/>
                                        </p:tgtEl>
                                      </p:cBhvr>
                                    </p:animEffect>
                                  </p:childTnLst>
                                </p:cTn>
                              </p:par>
                            </p:childTnLst>
                          </p:cTn>
                        </p:par>
                        <p:par>
                          <p:cTn id="78" fill="hold">
                            <p:stCondLst>
                              <p:cond delay="2500"/>
                            </p:stCondLst>
                            <p:childTnLst>
                              <p:par>
                                <p:cTn id="79" presetID="14" presetClass="entr" presetSubtype="10" fill="hold"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randombar(horizontal)">
                                      <p:cBhvr>
                                        <p:cTn id="81" dur="500"/>
                                        <p:tgtEl>
                                          <p:spTgt spid="13"/>
                                        </p:tgtEl>
                                      </p:cBhvr>
                                    </p:animEffect>
                                  </p:childTnLst>
                                </p:cTn>
                              </p:par>
                            </p:childTnLst>
                          </p:cTn>
                        </p:par>
                        <p:par>
                          <p:cTn id="82" fill="hold">
                            <p:stCondLst>
                              <p:cond delay="3000"/>
                            </p:stCondLst>
                            <p:childTnLst>
                              <p:par>
                                <p:cTn id="83" presetID="14" presetClass="entr" presetSubtype="10" fill="hold" nodeType="after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randombar(horizontal)">
                                      <p:cBhvr>
                                        <p:cTn id="85" dur="500"/>
                                        <p:tgtEl>
                                          <p:spTgt spid="17"/>
                                        </p:tgtEl>
                                      </p:cBhvr>
                                    </p:animEffect>
                                  </p:childTnLst>
                                </p:cTn>
                              </p:par>
                            </p:childTnLst>
                          </p:cTn>
                        </p:par>
                        <p:par>
                          <p:cTn id="86" fill="hold">
                            <p:stCondLst>
                              <p:cond delay="3500"/>
                            </p:stCondLst>
                            <p:childTnLst>
                              <p:par>
                                <p:cTn id="87" presetID="1" presetClass="entr" presetSubtype="0" fill="hold" nodeType="afterEffect">
                                  <p:stCondLst>
                                    <p:cond delay="0"/>
                                  </p:stCondLst>
                                  <p:childTnLst>
                                    <p:set>
                                      <p:cBhvr>
                                        <p:cTn id="88" dur="1" fill="hold">
                                          <p:stCondLst>
                                            <p:cond delay="999"/>
                                          </p:stCondLst>
                                        </p:cTn>
                                        <p:tgtEl>
                                          <p:spTgt spid="10"/>
                                        </p:tgtEl>
                                        <p:attrNameLst>
                                          <p:attrName>style.visibility</p:attrName>
                                        </p:attrNameLst>
                                      </p:cBhvr>
                                      <p:to>
                                        <p:strVal val="visible"/>
                                      </p:to>
                                    </p:set>
                                  </p:childTnLst>
                                </p:cTn>
                              </p:par>
                            </p:childTnLst>
                          </p:cTn>
                        </p:par>
                        <p:par>
                          <p:cTn id="89" fill="hold">
                            <p:stCondLst>
                              <p:cond delay="4500"/>
                            </p:stCondLst>
                            <p:childTnLst>
                              <p:par>
                                <p:cTn id="90" presetID="2" presetClass="entr" presetSubtype="4" fill="hold" grpId="0" nodeType="afterEffect">
                                  <p:stCondLst>
                                    <p:cond delay="0"/>
                                  </p:stCondLst>
                                  <p:childTnLst>
                                    <p:set>
                                      <p:cBhvr>
                                        <p:cTn id="91" dur="1" fill="hold">
                                          <p:stCondLst>
                                            <p:cond delay="0"/>
                                          </p:stCondLst>
                                        </p:cTn>
                                        <p:tgtEl>
                                          <p:spTgt spid="76"/>
                                        </p:tgtEl>
                                        <p:attrNameLst>
                                          <p:attrName>style.visibility</p:attrName>
                                        </p:attrNameLst>
                                      </p:cBhvr>
                                      <p:to>
                                        <p:strVal val="visible"/>
                                      </p:to>
                                    </p:set>
                                    <p:anim calcmode="lin" valueType="num">
                                      <p:cBhvr additive="base">
                                        <p:cTn id="92" dur="500" fill="hold"/>
                                        <p:tgtEl>
                                          <p:spTgt spid="76"/>
                                        </p:tgtEl>
                                        <p:attrNameLst>
                                          <p:attrName>ppt_x</p:attrName>
                                        </p:attrNameLst>
                                      </p:cBhvr>
                                      <p:tavLst>
                                        <p:tav tm="0">
                                          <p:val>
                                            <p:strVal val="#ppt_x"/>
                                          </p:val>
                                        </p:tav>
                                        <p:tav tm="100000">
                                          <p:val>
                                            <p:strVal val="#ppt_x"/>
                                          </p:val>
                                        </p:tav>
                                      </p:tavLst>
                                    </p:anim>
                                    <p:anim calcmode="lin" valueType="num">
                                      <p:cBhvr additive="base">
                                        <p:cTn id="93"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xit" presetSubtype="4" fill="hold" grpId="1" nodeType="clickEffect">
                                  <p:stCondLst>
                                    <p:cond delay="0"/>
                                  </p:stCondLst>
                                  <p:childTnLst>
                                    <p:anim calcmode="lin" valueType="num">
                                      <p:cBhvr additive="base">
                                        <p:cTn id="97" dur="500"/>
                                        <p:tgtEl>
                                          <p:spTgt spid="76"/>
                                        </p:tgtEl>
                                        <p:attrNameLst>
                                          <p:attrName>ppt_x</p:attrName>
                                        </p:attrNameLst>
                                      </p:cBhvr>
                                      <p:tavLst>
                                        <p:tav tm="0">
                                          <p:val>
                                            <p:strVal val="ppt_x"/>
                                          </p:val>
                                        </p:tav>
                                        <p:tav tm="100000">
                                          <p:val>
                                            <p:strVal val="ppt_x"/>
                                          </p:val>
                                        </p:tav>
                                      </p:tavLst>
                                    </p:anim>
                                    <p:anim calcmode="lin" valueType="num">
                                      <p:cBhvr additive="base">
                                        <p:cTn id="98" dur="500"/>
                                        <p:tgtEl>
                                          <p:spTgt spid="76"/>
                                        </p:tgtEl>
                                        <p:attrNameLst>
                                          <p:attrName>ppt_y</p:attrName>
                                        </p:attrNameLst>
                                      </p:cBhvr>
                                      <p:tavLst>
                                        <p:tav tm="0">
                                          <p:val>
                                            <p:strVal val="ppt_y"/>
                                          </p:val>
                                        </p:tav>
                                        <p:tav tm="100000">
                                          <p:val>
                                            <p:strVal val="1+ppt_h/2"/>
                                          </p:val>
                                        </p:tav>
                                      </p:tavLst>
                                    </p:anim>
                                    <p:set>
                                      <p:cBhvr>
                                        <p:cTn id="99" dur="1" fill="hold">
                                          <p:stCondLst>
                                            <p:cond delay="499"/>
                                          </p:stCondLst>
                                        </p:cTn>
                                        <p:tgtEl>
                                          <p:spTgt spid="76"/>
                                        </p:tgtEl>
                                        <p:attrNameLst>
                                          <p:attrName>style.visibility</p:attrName>
                                        </p:attrNameLst>
                                      </p:cBhvr>
                                      <p:to>
                                        <p:strVal val="hidden"/>
                                      </p:to>
                                    </p:set>
                                  </p:childTnLst>
                                </p:cTn>
                              </p:par>
                            </p:childTnLst>
                          </p:cTn>
                        </p:par>
                        <p:par>
                          <p:cTn id="100" fill="hold">
                            <p:stCondLst>
                              <p:cond delay="500"/>
                            </p:stCondLst>
                            <p:childTnLst>
                              <p:par>
                                <p:cTn id="101" presetID="2" presetClass="entr" presetSubtype="4" fill="hold" grpId="0" nodeType="after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additive="base">
                                        <p:cTn id="103" dur="1000" fill="hold"/>
                                        <p:tgtEl>
                                          <p:spTgt spid="23"/>
                                        </p:tgtEl>
                                        <p:attrNameLst>
                                          <p:attrName>ppt_x</p:attrName>
                                        </p:attrNameLst>
                                      </p:cBhvr>
                                      <p:tavLst>
                                        <p:tav tm="0">
                                          <p:val>
                                            <p:strVal val="#ppt_x"/>
                                          </p:val>
                                        </p:tav>
                                        <p:tav tm="100000">
                                          <p:val>
                                            <p:strVal val="#ppt_x"/>
                                          </p:val>
                                        </p:tav>
                                      </p:tavLst>
                                    </p:anim>
                                    <p:anim calcmode="lin" valueType="num">
                                      <p:cBhvr additive="base">
                                        <p:cTn id="104" dur="1000" fill="hold"/>
                                        <p:tgtEl>
                                          <p:spTgt spid="23"/>
                                        </p:tgtEl>
                                        <p:attrNameLst>
                                          <p:attrName>ppt_y</p:attrName>
                                        </p:attrNameLst>
                                      </p:cBhvr>
                                      <p:tavLst>
                                        <p:tav tm="0">
                                          <p:val>
                                            <p:strVal val="1+#ppt_h/2"/>
                                          </p:val>
                                        </p:tav>
                                        <p:tav tm="100000">
                                          <p:val>
                                            <p:strVal val="#ppt_y"/>
                                          </p:val>
                                        </p:tav>
                                      </p:tavLst>
                                    </p:anim>
                                  </p:childTnLst>
                                </p:cTn>
                              </p:par>
                            </p:childTnLst>
                          </p:cTn>
                        </p:par>
                        <p:par>
                          <p:cTn id="105" fill="hold">
                            <p:stCondLst>
                              <p:cond delay="1500"/>
                            </p:stCondLst>
                            <p:childTnLst>
                              <p:par>
                                <p:cTn id="106" presetID="2" presetClass="entr" presetSubtype="4" fill="hold" grpId="0" nodeType="afterEffect">
                                  <p:stCondLst>
                                    <p:cond delay="0"/>
                                  </p:stCondLst>
                                  <p:childTnLst>
                                    <p:set>
                                      <p:cBhvr>
                                        <p:cTn id="107" dur="1" fill="hold">
                                          <p:stCondLst>
                                            <p:cond delay="0"/>
                                          </p:stCondLst>
                                        </p:cTn>
                                        <p:tgtEl>
                                          <p:spTgt spid="77"/>
                                        </p:tgtEl>
                                        <p:attrNameLst>
                                          <p:attrName>style.visibility</p:attrName>
                                        </p:attrNameLst>
                                      </p:cBhvr>
                                      <p:to>
                                        <p:strVal val="visible"/>
                                      </p:to>
                                    </p:set>
                                    <p:anim calcmode="lin" valueType="num">
                                      <p:cBhvr additive="base">
                                        <p:cTn id="108" dur="500" fill="hold"/>
                                        <p:tgtEl>
                                          <p:spTgt spid="77"/>
                                        </p:tgtEl>
                                        <p:attrNameLst>
                                          <p:attrName>ppt_x</p:attrName>
                                        </p:attrNameLst>
                                      </p:cBhvr>
                                      <p:tavLst>
                                        <p:tav tm="0">
                                          <p:val>
                                            <p:strVal val="#ppt_x"/>
                                          </p:val>
                                        </p:tav>
                                        <p:tav tm="100000">
                                          <p:val>
                                            <p:strVal val="#ppt_x"/>
                                          </p:val>
                                        </p:tav>
                                      </p:tavLst>
                                    </p:anim>
                                    <p:anim calcmode="lin" valueType="num">
                                      <p:cBhvr additive="base">
                                        <p:cTn id="109"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2" presetClass="exit" presetSubtype="4" fill="hold" grpId="1" nodeType="clickEffect">
                                  <p:stCondLst>
                                    <p:cond delay="0"/>
                                  </p:stCondLst>
                                  <p:childTnLst>
                                    <p:anim calcmode="lin" valueType="num">
                                      <p:cBhvr additive="base">
                                        <p:cTn id="113" dur="500"/>
                                        <p:tgtEl>
                                          <p:spTgt spid="77"/>
                                        </p:tgtEl>
                                        <p:attrNameLst>
                                          <p:attrName>ppt_x</p:attrName>
                                        </p:attrNameLst>
                                      </p:cBhvr>
                                      <p:tavLst>
                                        <p:tav tm="0">
                                          <p:val>
                                            <p:strVal val="ppt_x"/>
                                          </p:val>
                                        </p:tav>
                                        <p:tav tm="100000">
                                          <p:val>
                                            <p:strVal val="ppt_x"/>
                                          </p:val>
                                        </p:tav>
                                      </p:tavLst>
                                    </p:anim>
                                    <p:anim calcmode="lin" valueType="num">
                                      <p:cBhvr additive="base">
                                        <p:cTn id="114" dur="500"/>
                                        <p:tgtEl>
                                          <p:spTgt spid="77"/>
                                        </p:tgtEl>
                                        <p:attrNameLst>
                                          <p:attrName>ppt_y</p:attrName>
                                        </p:attrNameLst>
                                      </p:cBhvr>
                                      <p:tavLst>
                                        <p:tav tm="0">
                                          <p:val>
                                            <p:strVal val="ppt_y"/>
                                          </p:val>
                                        </p:tav>
                                        <p:tav tm="100000">
                                          <p:val>
                                            <p:strVal val="1+ppt_h/2"/>
                                          </p:val>
                                        </p:tav>
                                      </p:tavLst>
                                    </p:anim>
                                    <p:set>
                                      <p:cBhvr>
                                        <p:cTn id="115" dur="1" fill="hold">
                                          <p:stCondLst>
                                            <p:cond delay="499"/>
                                          </p:stCondLst>
                                        </p:cTn>
                                        <p:tgtEl>
                                          <p:spTgt spid="77"/>
                                        </p:tgtEl>
                                        <p:attrNameLst>
                                          <p:attrName>style.visibility</p:attrName>
                                        </p:attrNameLst>
                                      </p:cBhvr>
                                      <p:to>
                                        <p:strVal val="hidden"/>
                                      </p:to>
                                    </p:set>
                                  </p:childTnLst>
                                </p:cTn>
                              </p:par>
                            </p:childTnLst>
                          </p:cTn>
                        </p:par>
                        <p:par>
                          <p:cTn id="116" fill="hold">
                            <p:stCondLst>
                              <p:cond delay="500"/>
                            </p:stCondLst>
                            <p:childTnLst>
                              <p:par>
                                <p:cTn id="117" presetID="2" presetClass="entr" presetSubtype="4" fill="hold" grpId="0" nodeType="afterEffect">
                                  <p:stCondLst>
                                    <p:cond delay="0"/>
                                  </p:stCondLst>
                                  <p:childTnLst>
                                    <p:set>
                                      <p:cBhvr>
                                        <p:cTn id="118" dur="1" fill="hold">
                                          <p:stCondLst>
                                            <p:cond delay="0"/>
                                          </p:stCondLst>
                                        </p:cTn>
                                        <p:tgtEl>
                                          <p:spTgt spid="24"/>
                                        </p:tgtEl>
                                        <p:attrNameLst>
                                          <p:attrName>style.visibility</p:attrName>
                                        </p:attrNameLst>
                                      </p:cBhvr>
                                      <p:to>
                                        <p:strVal val="visible"/>
                                      </p:to>
                                    </p:set>
                                    <p:anim calcmode="lin" valueType="num">
                                      <p:cBhvr additive="base">
                                        <p:cTn id="119" dur="1000" fill="hold"/>
                                        <p:tgtEl>
                                          <p:spTgt spid="24"/>
                                        </p:tgtEl>
                                        <p:attrNameLst>
                                          <p:attrName>ppt_x</p:attrName>
                                        </p:attrNameLst>
                                      </p:cBhvr>
                                      <p:tavLst>
                                        <p:tav tm="0">
                                          <p:val>
                                            <p:strVal val="#ppt_x"/>
                                          </p:val>
                                        </p:tav>
                                        <p:tav tm="100000">
                                          <p:val>
                                            <p:strVal val="#ppt_x"/>
                                          </p:val>
                                        </p:tav>
                                      </p:tavLst>
                                    </p:anim>
                                    <p:anim calcmode="lin" valueType="num">
                                      <p:cBhvr additive="base">
                                        <p:cTn id="120" dur="1000" fill="hold"/>
                                        <p:tgtEl>
                                          <p:spTgt spid="24"/>
                                        </p:tgtEl>
                                        <p:attrNameLst>
                                          <p:attrName>ppt_y</p:attrName>
                                        </p:attrNameLst>
                                      </p:cBhvr>
                                      <p:tavLst>
                                        <p:tav tm="0">
                                          <p:val>
                                            <p:strVal val="1+#ppt_h/2"/>
                                          </p:val>
                                        </p:tav>
                                        <p:tav tm="100000">
                                          <p:val>
                                            <p:strVal val="#ppt_y"/>
                                          </p:val>
                                        </p:tav>
                                      </p:tavLst>
                                    </p:anim>
                                  </p:childTnLst>
                                </p:cTn>
                              </p:par>
                            </p:childTnLst>
                          </p:cTn>
                        </p:par>
                        <p:par>
                          <p:cTn id="121" fill="hold">
                            <p:stCondLst>
                              <p:cond delay="1500"/>
                            </p:stCondLst>
                            <p:childTnLst>
                              <p:par>
                                <p:cTn id="122" presetID="2" presetClass="entr" presetSubtype="4" fill="hold" grpId="0" nodeType="afterEffect">
                                  <p:stCondLst>
                                    <p:cond delay="0"/>
                                  </p:stCondLst>
                                  <p:childTnLst>
                                    <p:set>
                                      <p:cBhvr>
                                        <p:cTn id="123" dur="1" fill="hold">
                                          <p:stCondLst>
                                            <p:cond delay="0"/>
                                          </p:stCondLst>
                                        </p:cTn>
                                        <p:tgtEl>
                                          <p:spTgt spid="78"/>
                                        </p:tgtEl>
                                        <p:attrNameLst>
                                          <p:attrName>style.visibility</p:attrName>
                                        </p:attrNameLst>
                                      </p:cBhvr>
                                      <p:to>
                                        <p:strVal val="visible"/>
                                      </p:to>
                                    </p:set>
                                    <p:anim calcmode="lin" valueType="num">
                                      <p:cBhvr additive="base">
                                        <p:cTn id="124" dur="500" fill="hold"/>
                                        <p:tgtEl>
                                          <p:spTgt spid="78"/>
                                        </p:tgtEl>
                                        <p:attrNameLst>
                                          <p:attrName>ppt_x</p:attrName>
                                        </p:attrNameLst>
                                      </p:cBhvr>
                                      <p:tavLst>
                                        <p:tav tm="0">
                                          <p:val>
                                            <p:strVal val="#ppt_x"/>
                                          </p:val>
                                        </p:tav>
                                        <p:tav tm="100000">
                                          <p:val>
                                            <p:strVal val="#ppt_x"/>
                                          </p:val>
                                        </p:tav>
                                      </p:tavLst>
                                    </p:anim>
                                    <p:anim calcmode="lin" valueType="num">
                                      <p:cBhvr additive="base">
                                        <p:cTn id="125"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 presetClass="exit" presetSubtype="4" fill="hold" grpId="1" nodeType="clickEffect">
                                  <p:stCondLst>
                                    <p:cond delay="0"/>
                                  </p:stCondLst>
                                  <p:childTnLst>
                                    <p:anim calcmode="lin" valueType="num">
                                      <p:cBhvr additive="base">
                                        <p:cTn id="129" dur="500"/>
                                        <p:tgtEl>
                                          <p:spTgt spid="78"/>
                                        </p:tgtEl>
                                        <p:attrNameLst>
                                          <p:attrName>ppt_x</p:attrName>
                                        </p:attrNameLst>
                                      </p:cBhvr>
                                      <p:tavLst>
                                        <p:tav tm="0">
                                          <p:val>
                                            <p:strVal val="ppt_x"/>
                                          </p:val>
                                        </p:tav>
                                        <p:tav tm="100000">
                                          <p:val>
                                            <p:strVal val="ppt_x"/>
                                          </p:val>
                                        </p:tav>
                                      </p:tavLst>
                                    </p:anim>
                                    <p:anim calcmode="lin" valueType="num">
                                      <p:cBhvr additive="base">
                                        <p:cTn id="130" dur="500"/>
                                        <p:tgtEl>
                                          <p:spTgt spid="78"/>
                                        </p:tgtEl>
                                        <p:attrNameLst>
                                          <p:attrName>ppt_y</p:attrName>
                                        </p:attrNameLst>
                                      </p:cBhvr>
                                      <p:tavLst>
                                        <p:tav tm="0">
                                          <p:val>
                                            <p:strVal val="ppt_y"/>
                                          </p:val>
                                        </p:tav>
                                        <p:tav tm="100000">
                                          <p:val>
                                            <p:strVal val="1+ppt_h/2"/>
                                          </p:val>
                                        </p:tav>
                                      </p:tavLst>
                                    </p:anim>
                                    <p:set>
                                      <p:cBhvr>
                                        <p:cTn id="131" dur="1" fill="hold">
                                          <p:stCondLst>
                                            <p:cond delay="499"/>
                                          </p:stCondLst>
                                        </p:cTn>
                                        <p:tgtEl>
                                          <p:spTgt spid="78"/>
                                        </p:tgtEl>
                                        <p:attrNameLst>
                                          <p:attrName>style.visibility</p:attrName>
                                        </p:attrNameLst>
                                      </p:cBhvr>
                                      <p:to>
                                        <p:strVal val="hidden"/>
                                      </p:to>
                                    </p:set>
                                  </p:childTnLst>
                                </p:cTn>
                              </p:par>
                            </p:childTnLst>
                          </p:cTn>
                        </p:par>
                        <p:par>
                          <p:cTn id="132" fill="hold">
                            <p:stCondLst>
                              <p:cond delay="500"/>
                            </p:stCondLst>
                            <p:childTnLst>
                              <p:par>
                                <p:cTn id="133" presetID="14" presetClass="entr" presetSubtype="10" fill="hold" nodeType="afterEffect">
                                  <p:stCondLst>
                                    <p:cond delay="0"/>
                                  </p:stCondLst>
                                  <p:childTnLst>
                                    <p:set>
                                      <p:cBhvr>
                                        <p:cTn id="134" dur="1" fill="hold">
                                          <p:stCondLst>
                                            <p:cond delay="0"/>
                                          </p:stCondLst>
                                        </p:cTn>
                                        <p:tgtEl>
                                          <p:spTgt spid="34"/>
                                        </p:tgtEl>
                                        <p:attrNameLst>
                                          <p:attrName>style.visibility</p:attrName>
                                        </p:attrNameLst>
                                      </p:cBhvr>
                                      <p:to>
                                        <p:strVal val="visible"/>
                                      </p:to>
                                    </p:set>
                                    <p:animEffect transition="in" filter="randombar(horizontal)">
                                      <p:cBhvr>
                                        <p:cTn id="135" dur="500"/>
                                        <p:tgtEl>
                                          <p:spTgt spid="34"/>
                                        </p:tgtEl>
                                      </p:cBhvr>
                                    </p:animEffect>
                                  </p:childTnLst>
                                </p:cTn>
                              </p:par>
                            </p:childTnLst>
                          </p:cTn>
                        </p:par>
                        <p:par>
                          <p:cTn id="136" fill="hold">
                            <p:stCondLst>
                              <p:cond delay="1000"/>
                            </p:stCondLst>
                            <p:childTnLst>
                              <p:par>
                                <p:cTn id="137" presetID="53" presetClass="entr" presetSubtype="16" fill="hold" grpId="0" nodeType="afterEffect">
                                  <p:stCondLst>
                                    <p:cond delay="0"/>
                                  </p:stCondLst>
                                  <p:childTnLst>
                                    <p:set>
                                      <p:cBhvr>
                                        <p:cTn id="138" dur="1" fill="hold">
                                          <p:stCondLst>
                                            <p:cond delay="0"/>
                                          </p:stCondLst>
                                        </p:cTn>
                                        <p:tgtEl>
                                          <p:spTgt spid="28"/>
                                        </p:tgtEl>
                                        <p:attrNameLst>
                                          <p:attrName>style.visibility</p:attrName>
                                        </p:attrNameLst>
                                      </p:cBhvr>
                                      <p:to>
                                        <p:strVal val="visible"/>
                                      </p:to>
                                    </p:set>
                                    <p:anim calcmode="lin" valueType="num">
                                      <p:cBhvr>
                                        <p:cTn id="139" dur="1000" fill="hold"/>
                                        <p:tgtEl>
                                          <p:spTgt spid="28"/>
                                        </p:tgtEl>
                                        <p:attrNameLst>
                                          <p:attrName>ppt_w</p:attrName>
                                        </p:attrNameLst>
                                      </p:cBhvr>
                                      <p:tavLst>
                                        <p:tav tm="0">
                                          <p:val>
                                            <p:fltVal val="0"/>
                                          </p:val>
                                        </p:tav>
                                        <p:tav tm="100000">
                                          <p:val>
                                            <p:strVal val="#ppt_w"/>
                                          </p:val>
                                        </p:tav>
                                      </p:tavLst>
                                    </p:anim>
                                    <p:anim calcmode="lin" valueType="num">
                                      <p:cBhvr>
                                        <p:cTn id="140" dur="1000" fill="hold"/>
                                        <p:tgtEl>
                                          <p:spTgt spid="28"/>
                                        </p:tgtEl>
                                        <p:attrNameLst>
                                          <p:attrName>ppt_h</p:attrName>
                                        </p:attrNameLst>
                                      </p:cBhvr>
                                      <p:tavLst>
                                        <p:tav tm="0">
                                          <p:val>
                                            <p:fltVal val="0"/>
                                          </p:val>
                                        </p:tav>
                                        <p:tav tm="100000">
                                          <p:val>
                                            <p:strVal val="#ppt_h"/>
                                          </p:val>
                                        </p:tav>
                                      </p:tavLst>
                                    </p:anim>
                                    <p:animEffect transition="in" filter="fade">
                                      <p:cBhvr>
                                        <p:cTn id="141" dur="1000"/>
                                        <p:tgtEl>
                                          <p:spTgt spid="28"/>
                                        </p:tgtEl>
                                      </p:cBhvr>
                                    </p:animEffect>
                                  </p:childTnLst>
                                </p:cTn>
                              </p:par>
                            </p:childTnLst>
                          </p:cTn>
                        </p:par>
                        <p:par>
                          <p:cTn id="142" fill="hold">
                            <p:stCondLst>
                              <p:cond delay="2000"/>
                            </p:stCondLst>
                            <p:childTnLst>
                              <p:par>
                                <p:cTn id="143" presetID="2" presetClass="entr" presetSubtype="4" fill="hold" grpId="0" nodeType="afterEffect">
                                  <p:stCondLst>
                                    <p:cond delay="0"/>
                                  </p:stCondLst>
                                  <p:childTnLst>
                                    <p:set>
                                      <p:cBhvr>
                                        <p:cTn id="144" dur="1" fill="hold">
                                          <p:stCondLst>
                                            <p:cond delay="0"/>
                                          </p:stCondLst>
                                        </p:cTn>
                                        <p:tgtEl>
                                          <p:spTgt spid="79"/>
                                        </p:tgtEl>
                                        <p:attrNameLst>
                                          <p:attrName>style.visibility</p:attrName>
                                        </p:attrNameLst>
                                      </p:cBhvr>
                                      <p:to>
                                        <p:strVal val="visible"/>
                                      </p:to>
                                    </p:set>
                                    <p:anim calcmode="lin" valueType="num">
                                      <p:cBhvr additive="base">
                                        <p:cTn id="145" dur="500" fill="hold"/>
                                        <p:tgtEl>
                                          <p:spTgt spid="79"/>
                                        </p:tgtEl>
                                        <p:attrNameLst>
                                          <p:attrName>ppt_x</p:attrName>
                                        </p:attrNameLst>
                                      </p:cBhvr>
                                      <p:tavLst>
                                        <p:tav tm="0">
                                          <p:val>
                                            <p:strVal val="#ppt_x"/>
                                          </p:val>
                                        </p:tav>
                                        <p:tav tm="100000">
                                          <p:val>
                                            <p:strVal val="#ppt_x"/>
                                          </p:val>
                                        </p:tav>
                                      </p:tavLst>
                                    </p:anim>
                                    <p:anim calcmode="lin" valueType="num">
                                      <p:cBhvr additive="base">
                                        <p:cTn id="146" dur="500" fill="hold"/>
                                        <p:tgtEl>
                                          <p:spTgt spid="79"/>
                                        </p:tgtEl>
                                        <p:attrNameLst>
                                          <p:attrName>ppt_y</p:attrName>
                                        </p:attrNameLst>
                                      </p:cBhvr>
                                      <p:tavLst>
                                        <p:tav tm="0">
                                          <p:val>
                                            <p:strVal val="1+#ppt_h/2"/>
                                          </p:val>
                                        </p:tav>
                                        <p:tav tm="100000">
                                          <p:val>
                                            <p:strVal val="#ppt_y"/>
                                          </p:val>
                                        </p:tav>
                                      </p:tavLst>
                                    </p:anim>
                                  </p:childTnLst>
                                </p:cTn>
                              </p:par>
                            </p:childTnLst>
                          </p:cTn>
                        </p:par>
                        <p:par>
                          <p:cTn id="147" fill="hold">
                            <p:stCondLst>
                              <p:cond delay="2500"/>
                            </p:stCondLst>
                            <p:childTnLst>
                              <p:par>
                                <p:cTn id="148" presetID="14" presetClass="entr" presetSubtype="10" fill="hold" grpId="0" nodeType="afterEffect">
                                  <p:stCondLst>
                                    <p:cond delay="0"/>
                                  </p:stCondLst>
                                  <p:childTnLst>
                                    <p:set>
                                      <p:cBhvr>
                                        <p:cTn id="149" dur="1" fill="hold">
                                          <p:stCondLst>
                                            <p:cond delay="0"/>
                                          </p:stCondLst>
                                        </p:cTn>
                                        <p:tgtEl>
                                          <p:spTgt spid="47"/>
                                        </p:tgtEl>
                                        <p:attrNameLst>
                                          <p:attrName>style.visibility</p:attrName>
                                        </p:attrNameLst>
                                      </p:cBhvr>
                                      <p:to>
                                        <p:strVal val="visible"/>
                                      </p:to>
                                    </p:set>
                                    <p:animEffect transition="in" filter="randombar(horizontal)">
                                      <p:cBhvr>
                                        <p:cTn id="150" dur="500"/>
                                        <p:tgtEl>
                                          <p:spTgt spid="47"/>
                                        </p:tgtEl>
                                      </p:cBhvr>
                                    </p:animEffect>
                                  </p:childTnLst>
                                </p:cTn>
                              </p:par>
                            </p:childTnLst>
                          </p:cTn>
                        </p:par>
                        <p:par>
                          <p:cTn id="151" fill="hold">
                            <p:stCondLst>
                              <p:cond delay="3000"/>
                            </p:stCondLst>
                            <p:childTnLst>
                              <p:par>
                                <p:cTn id="152" presetID="53" presetClass="entr" presetSubtype="16" fill="hold" grpId="0" nodeType="afterEffect">
                                  <p:stCondLst>
                                    <p:cond delay="0"/>
                                  </p:stCondLst>
                                  <p:childTnLst>
                                    <p:set>
                                      <p:cBhvr>
                                        <p:cTn id="153" dur="1" fill="hold">
                                          <p:stCondLst>
                                            <p:cond delay="0"/>
                                          </p:stCondLst>
                                        </p:cTn>
                                        <p:tgtEl>
                                          <p:spTgt spid="30"/>
                                        </p:tgtEl>
                                        <p:attrNameLst>
                                          <p:attrName>style.visibility</p:attrName>
                                        </p:attrNameLst>
                                      </p:cBhvr>
                                      <p:to>
                                        <p:strVal val="visible"/>
                                      </p:to>
                                    </p:set>
                                    <p:anim calcmode="lin" valueType="num">
                                      <p:cBhvr>
                                        <p:cTn id="154" dur="1000" fill="hold"/>
                                        <p:tgtEl>
                                          <p:spTgt spid="30"/>
                                        </p:tgtEl>
                                        <p:attrNameLst>
                                          <p:attrName>ppt_w</p:attrName>
                                        </p:attrNameLst>
                                      </p:cBhvr>
                                      <p:tavLst>
                                        <p:tav tm="0">
                                          <p:val>
                                            <p:fltVal val="0"/>
                                          </p:val>
                                        </p:tav>
                                        <p:tav tm="100000">
                                          <p:val>
                                            <p:strVal val="#ppt_w"/>
                                          </p:val>
                                        </p:tav>
                                      </p:tavLst>
                                    </p:anim>
                                    <p:anim calcmode="lin" valueType="num">
                                      <p:cBhvr>
                                        <p:cTn id="155" dur="1000" fill="hold"/>
                                        <p:tgtEl>
                                          <p:spTgt spid="30"/>
                                        </p:tgtEl>
                                        <p:attrNameLst>
                                          <p:attrName>ppt_h</p:attrName>
                                        </p:attrNameLst>
                                      </p:cBhvr>
                                      <p:tavLst>
                                        <p:tav tm="0">
                                          <p:val>
                                            <p:fltVal val="0"/>
                                          </p:val>
                                        </p:tav>
                                        <p:tav tm="100000">
                                          <p:val>
                                            <p:strVal val="#ppt_h"/>
                                          </p:val>
                                        </p:tav>
                                      </p:tavLst>
                                    </p:anim>
                                    <p:animEffect transition="in" filter="fade">
                                      <p:cBhvr>
                                        <p:cTn id="156" dur="1000"/>
                                        <p:tgtEl>
                                          <p:spTgt spid="30"/>
                                        </p:tgtEl>
                                      </p:cBhvr>
                                    </p:animEffect>
                                  </p:childTnLst>
                                </p:cTn>
                              </p:par>
                            </p:childTnLst>
                          </p:cTn>
                        </p:par>
                        <p:par>
                          <p:cTn id="157" fill="hold">
                            <p:stCondLst>
                              <p:cond delay="4000"/>
                            </p:stCondLst>
                            <p:childTnLst>
                              <p:par>
                                <p:cTn id="158" presetID="14" presetClass="entr" presetSubtype="10" fill="hold" grpId="0" nodeType="afterEffect">
                                  <p:stCondLst>
                                    <p:cond delay="0"/>
                                  </p:stCondLst>
                                  <p:childTnLst>
                                    <p:set>
                                      <p:cBhvr>
                                        <p:cTn id="159" dur="1" fill="hold">
                                          <p:stCondLst>
                                            <p:cond delay="0"/>
                                          </p:stCondLst>
                                        </p:cTn>
                                        <p:tgtEl>
                                          <p:spTgt spid="48"/>
                                        </p:tgtEl>
                                        <p:attrNameLst>
                                          <p:attrName>style.visibility</p:attrName>
                                        </p:attrNameLst>
                                      </p:cBhvr>
                                      <p:to>
                                        <p:strVal val="visible"/>
                                      </p:to>
                                    </p:set>
                                    <p:animEffect transition="in" filter="randombar(horizontal)">
                                      <p:cBhvr>
                                        <p:cTn id="160" dur="500"/>
                                        <p:tgtEl>
                                          <p:spTgt spid="48"/>
                                        </p:tgtEl>
                                      </p:cBhvr>
                                    </p:animEffect>
                                  </p:childTnLst>
                                </p:cTn>
                              </p:par>
                            </p:childTnLst>
                          </p:cTn>
                        </p:par>
                        <p:par>
                          <p:cTn id="161" fill="hold">
                            <p:stCondLst>
                              <p:cond delay="4500"/>
                            </p:stCondLst>
                            <p:childTnLst>
                              <p:par>
                                <p:cTn id="162" presetID="53" presetClass="entr" presetSubtype="16" fill="hold" grpId="0" nodeType="afterEffect">
                                  <p:stCondLst>
                                    <p:cond delay="0"/>
                                  </p:stCondLst>
                                  <p:childTnLst>
                                    <p:set>
                                      <p:cBhvr>
                                        <p:cTn id="163" dur="1" fill="hold">
                                          <p:stCondLst>
                                            <p:cond delay="0"/>
                                          </p:stCondLst>
                                        </p:cTn>
                                        <p:tgtEl>
                                          <p:spTgt spid="29"/>
                                        </p:tgtEl>
                                        <p:attrNameLst>
                                          <p:attrName>style.visibility</p:attrName>
                                        </p:attrNameLst>
                                      </p:cBhvr>
                                      <p:to>
                                        <p:strVal val="visible"/>
                                      </p:to>
                                    </p:set>
                                    <p:anim calcmode="lin" valueType="num">
                                      <p:cBhvr>
                                        <p:cTn id="164" dur="1000" fill="hold"/>
                                        <p:tgtEl>
                                          <p:spTgt spid="29"/>
                                        </p:tgtEl>
                                        <p:attrNameLst>
                                          <p:attrName>ppt_w</p:attrName>
                                        </p:attrNameLst>
                                      </p:cBhvr>
                                      <p:tavLst>
                                        <p:tav tm="0">
                                          <p:val>
                                            <p:fltVal val="0"/>
                                          </p:val>
                                        </p:tav>
                                        <p:tav tm="100000">
                                          <p:val>
                                            <p:strVal val="#ppt_w"/>
                                          </p:val>
                                        </p:tav>
                                      </p:tavLst>
                                    </p:anim>
                                    <p:anim calcmode="lin" valueType="num">
                                      <p:cBhvr>
                                        <p:cTn id="165" dur="1000" fill="hold"/>
                                        <p:tgtEl>
                                          <p:spTgt spid="29"/>
                                        </p:tgtEl>
                                        <p:attrNameLst>
                                          <p:attrName>ppt_h</p:attrName>
                                        </p:attrNameLst>
                                      </p:cBhvr>
                                      <p:tavLst>
                                        <p:tav tm="0">
                                          <p:val>
                                            <p:fltVal val="0"/>
                                          </p:val>
                                        </p:tav>
                                        <p:tav tm="100000">
                                          <p:val>
                                            <p:strVal val="#ppt_h"/>
                                          </p:val>
                                        </p:tav>
                                      </p:tavLst>
                                    </p:anim>
                                    <p:animEffect transition="in" filter="fade">
                                      <p:cBhvr>
                                        <p:cTn id="166" dur="1000"/>
                                        <p:tgtEl>
                                          <p:spTgt spid="29"/>
                                        </p:tgtEl>
                                      </p:cBhvr>
                                    </p:animEffect>
                                  </p:childTnLst>
                                </p:cTn>
                              </p:par>
                            </p:childTnLst>
                          </p:cTn>
                        </p:par>
                      </p:childTnLst>
                    </p:cTn>
                  </p:par>
                  <p:par>
                    <p:cTn id="167" fill="hold">
                      <p:stCondLst>
                        <p:cond delay="indefinite"/>
                      </p:stCondLst>
                      <p:childTnLst>
                        <p:par>
                          <p:cTn id="168" fill="hold">
                            <p:stCondLst>
                              <p:cond delay="0"/>
                            </p:stCondLst>
                            <p:childTnLst>
                              <p:par>
                                <p:cTn id="169" presetID="2" presetClass="exit" presetSubtype="4" fill="hold" grpId="1" nodeType="clickEffect">
                                  <p:stCondLst>
                                    <p:cond delay="0"/>
                                  </p:stCondLst>
                                  <p:childTnLst>
                                    <p:anim calcmode="lin" valueType="num">
                                      <p:cBhvr additive="base">
                                        <p:cTn id="170" dur="500"/>
                                        <p:tgtEl>
                                          <p:spTgt spid="79"/>
                                        </p:tgtEl>
                                        <p:attrNameLst>
                                          <p:attrName>ppt_x</p:attrName>
                                        </p:attrNameLst>
                                      </p:cBhvr>
                                      <p:tavLst>
                                        <p:tav tm="0">
                                          <p:val>
                                            <p:strVal val="ppt_x"/>
                                          </p:val>
                                        </p:tav>
                                        <p:tav tm="100000">
                                          <p:val>
                                            <p:strVal val="ppt_x"/>
                                          </p:val>
                                        </p:tav>
                                      </p:tavLst>
                                    </p:anim>
                                    <p:anim calcmode="lin" valueType="num">
                                      <p:cBhvr additive="base">
                                        <p:cTn id="171" dur="500"/>
                                        <p:tgtEl>
                                          <p:spTgt spid="79"/>
                                        </p:tgtEl>
                                        <p:attrNameLst>
                                          <p:attrName>ppt_y</p:attrName>
                                        </p:attrNameLst>
                                      </p:cBhvr>
                                      <p:tavLst>
                                        <p:tav tm="0">
                                          <p:val>
                                            <p:strVal val="ppt_y"/>
                                          </p:val>
                                        </p:tav>
                                        <p:tav tm="100000">
                                          <p:val>
                                            <p:strVal val="1+ppt_h/2"/>
                                          </p:val>
                                        </p:tav>
                                      </p:tavLst>
                                    </p:anim>
                                    <p:set>
                                      <p:cBhvr>
                                        <p:cTn id="172" dur="1" fill="hold">
                                          <p:stCondLst>
                                            <p:cond delay="499"/>
                                          </p:stCondLst>
                                        </p:cTn>
                                        <p:tgtEl>
                                          <p:spTgt spid="79"/>
                                        </p:tgtEl>
                                        <p:attrNameLst>
                                          <p:attrName>style.visibility</p:attrName>
                                        </p:attrNameLst>
                                      </p:cBhvr>
                                      <p:to>
                                        <p:strVal val="hidden"/>
                                      </p:to>
                                    </p:set>
                                  </p:childTnLst>
                                </p:cTn>
                              </p:par>
                              <p:par>
                                <p:cTn id="173" presetID="14" presetClass="entr" presetSubtype="10" fill="hold" nodeType="withEffect">
                                  <p:stCondLst>
                                    <p:cond delay="0"/>
                                  </p:stCondLst>
                                  <p:childTnLst>
                                    <p:set>
                                      <p:cBhvr>
                                        <p:cTn id="174" dur="1" fill="hold">
                                          <p:stCondLst>
                                            <p:cond delay="0"/>
                                          </p:stCondLst>
                                        </p:cTn>
                                        <p:tgtEl>
                                          <p:spTgt spid="37"/>
                                        </p:tgtEl>
                                        <p:attrNameLst>
                                          <p:attrName>style.visibility</p:attrName>
                                        </p:attrNameLst>
                                      </p:cBhvr>
                                      <p:to>
                                        <p:strVal val="visible"/>
                                      </p:to>
                                    </p:set>
                                    <p:animEffect transition="in" filter="randombar(horizontal)">
                                      <p:cBhvr>
                                        <p:cTn id="175" dur="500"/>
                                        <p:tgtEl>
                                          <p:spTgt spid="37"/>
                                        </p:tgtEl>
                                      </p:cBhvr>
                                    </p:animEffect>
                                  </p:childTnLst>
                                </p:cTn>
                              </p:par>
                            </p:childTnLst>
                          </p:cTn>
                        </p:par>
                        <p:par>
                          <p:cTn id="176" fill="hold">
                            <p:stCondLst>
                              <p:cond delay="500"/>
                            </p:stCondLst>
                            <p:childTnLst>
                              <p:par>
                                <p:cTn id="177" presetID="53" presetClass="entr" presetSubtype="16" fill="hold" grpId="0" nodeType="afterEffect">
                                  <p:stCondLst>
                                    <p:cond delay="0"/>
                                  </p:stCondLst>
                                  <p:childTnLst>
                                    <p:set>
                                      <p:cBhvr>
                                        <p:cTn id="178" dur="1" fill="hold">
                                          <p:stCondLst>
                                            <p:cond delay="0"/>
                                          </p:stCondLst>
                                        </p:cTn>
                                        <p:tgtEl>
                                          <p:spTgt spid="25"/>
                                        </p:tgtEl>
                                        <p:attrNameLst>
                                          <p:attrName>style.visibility</p:attrName>
                                        </p:attrNameLst>
                                      </p:cBhvr>
                                      <p:to>
                                        <p:strVal val="visible"/>
                                      </p:to>
                                    </p:set>
                                    <p:anim calcmode="lin" valueType="num">
                                      <p:cBhvr>
                                        <p:cTn id="179" dur="1000" fill="hold"/>
                                        <p:tgtEl>
                                          <p:spTgt spid="25"/>
                                        </p:tgtEl>
                                        <p:attrNameLst>
                                          <p:attrName>ppt_w</p:attrName>
                                        </p:attrNameLst>
                                      </p:cBhvr>
                                      <p:tavLst>
                                        <p:tav tm="0">
                                          <p:val>
                                            <p:fltVal val="0"/>
                                          </p:val>
                                        </p:tav>
                                        <p:tav tm="100000">
                                          <p:val>
                                            <p:strVal val="#ppt_w"/>
                                          </p:val>
                                        </p:tav>
                                      </p:tavLst>
                                    </p:anim>
                                    <p:anim calcmode="lin" valueType="num">
                                      <p:cBhvr>
                                        <p:cTn id="180" dur="1000" fill="hold"/>
                                        <p:tgtEl>
                                          <p:spTgt spid="25"/>
                                        </p:tgtEl>
                                        <p:attrNameLst>
                                          <p:attrName>ppt_h</p:attrName>
                                        </p:attrNameLst>
                                      </p:cBhvr>
                                      <p:tavLst>
                                        <p:tav tm="0">
                                          <p:val>
                                            <p:fltVal val="0"/>
                                          </p:val>
                                        </p:tav>
                                        <p:tav tm="100000">
                                          <p:val>
                                            <p:strVal val="#ppt_h"/>
                                          </p:val>
                                        </p:tav>
                                      </p:tavLst>
                                    </p:anim>
                                    <p:animEffect transition="in" filter="fade">
                                      <p:cBhvr>
                                        <p:cTn id="181" dur="1000"/>
                                        <p:tgtEl>
                                          <p:spTgt spid="25"/>
                                        </p:tgtEl>
                                      </p:cBhvr>
                                    </p:animEffect>
                                  </p:childTnLst>
                                </p:cTn>
                              </p:par>
                            </p:childTnLst>
                          </p:cTn>
                        </p:par>
                        <p:par>
                          <p:cTn id="182" fill="hold">
                            <p:stCondLst>
                              <p:cond delay="1500"/>
                            </p:stCondLst>
                            <p:childTnLst>
                              <p:par>
                                <p:cTn id="183" presetID="2" presetClass="entr" presetSubtype="4" fill="hold" grpId="0" nodeType="afterEffect">
                                  <p:stCondLst>
                                    <p:cond delay="0"/>
                                  </p:stCondLst>
                                  <p:childTnLst>
                                    <p:set>
                                      <p:cBhvr>
                                        <p:cTn id="184" dur="1" fill="hold">
                                          <p:stCondLst>
                                            <p:cond delay="0"/>
                                          </p:stCondLst>
                                        </p:cTn>
                                        <p:tgtEl>
                                          <p:spTgt spid="80"/>
                                        </p:tgtEl>
                                        <p:attrNameLst>
                                          <p:attrName>style.visibility</p:attrName>
                                        </p:attrNameLst>
                                      </p:cBhvr>
                                      <p:to>
                                        <p:strVal val="visible"/>
                                      </p:to>
                                    </p:set>
                                    <p:anim calcmode="lin" valueType="num">
                                      <p:cBhvr additive="base">
                                        <p:cTn id="185" dur="500" fill="hold"/>
                                        <p:tgtEl>
                                          <p:spTgt spid="80"/>
                                        </p:tgtEl>
                                        <p:attrNameLst>
                                          <p:attrName>ppt_x</p:attrName>
                                        </p:attrNameLst>
                                      </p:cBhvr>
                                      <p:tavLst>
                                        <p:tav tm="0">
                                          <p:val>
                                            <p:strVal val="#ppt_x"/>
                                          </p:val>
                                        </p:tav>
                                        <p:tav tm="100000">
                                          <p:val>
                                            <p:strVal val="#ppt_x"/>
                                          </p:val>
                                        </p:tav>
                                      </p:tavLst>
                                    </p:anim>
                                    <p:anim calcmode="lin" valueType="num">
                                      <p:cBhvr additive="base">
                                        <p:cTn id="186" dur="500" fill="hold"/>
                                        <p:tgtEl>
                                          <p:spTgt spid="80"/>
                                        </p:tgtEl>
                                        <p:attrNameLst>
                                          <p:attrName>ppt_y</p:attrName>
                                        </p:attrNameLst>
                                      </p:cBhvr>
                                      <p:tavLst>
                                        <p:tav tm="0">
                                          <p:val>
                                            <p:strVal val="1+#ppt_h/2"/>
                                          </p:val>
                                        </p:tav>
                                        <p:tav tm="100000">
                                          <p:val>
                                            <p:strVal val="#ppt_y"/>
                                          </p:val>
                                        </p:tav>
                                      </p:tavLst>
                                    </p:anim>
                                  </p:childTnLst>
                                </p:cTn>
                              </p:par>
                            </p:childTnLst>
                          </p:cTn>
                        </p:par>
                        <p:par>
                          <p:cTn id="187" fill="hold">
                            <p:stCondLst>
                              <p:cond delay="2000"/>
                            </p:stCondLst>
                            <p:childTnLst>
                              <p:par>
                                <p:cTn id="188" presetID="14" presetClass="entr" presetSubtype="10" fill="hold" grpId="0" nodeType="afterEffect">
                                  <p:stCondLst>
                                    <p:cond delay="0"/>
                                  </p:stCondLst>
                                  <p:childTnLst>
                                    <p:set>
                                      <p:cBhvr>
                                        <p:cTn id="189" dur="1" fill="hold">
                                          <p:stCondLst>
                                            <p:cond delay="0"/>
                                          </p:stCondLst>
                                        </p:cTn>
                                        <p:tgtEl>
                                          <p:spTgt spid="49"/>
                                        </p:tgtEl>
                                        <p:attrNameLst>
                                          <p:attrName>style.visibility</p:attrName>
                                        </p:attrNameLst>
                                      </p:cBhvr>
                                      <p:to>
                                        <p:strVal val="visible"/>
                                      </p:to>
                                    </p:set>
                                    <p:animEffect transition="in" filter="randombar(horizontal)">
                                      <p:cBhvr>
                                        <p:cTn id="190" dur="500"/>
                                        <p:tgtEl>
                                          <p:spTgt spid="49"/>
                                        </p:tgtEl>
                                      </p:cBhvr>
                                    </p:animEffect>
                                  </p:childTnLst>
                                </p:cTn>
                              </p:par>
                            </p:childTnLst>
                          </p:cTn>
                        </p:par>
                        <p:par>
                          <p:cTn id="191" fill="hold">
                            <p:stCondLst>
                              <p:cond delay="2500"/>
                            </p:stCondLst>
                            <p:childTnLst>
                              <p:par>
                                <p:cTn id="192" presetID="53" presetClass="entr" presetSubtype="16" fill="hold" grpId="0" nodeType="afterEffect">
                                  <p:stCondLst>
                                    <p:cond delay="0"/>
                                  </p:stCondLst>
                                  <p:childTnLst>
                                    <p:set>
                                      <p:cBhvr>
                                        <p:cTn id="193" dur="1" fill="hold">
                                          <p:stCondLst>
                                            <p:cond delay="0"/>
                                          </p:stCondLst>
                                        </p:cTn>
                                        <p:tgtEl>
                                          <p:spTgt spid="26"/>
                                        </p:tgtEl>
                                        <p:attrNameLst>
                                          <p:attrName>style.visibility</p:attrName>
                                        </p:attrNameLst>
                                      </p:cBhvr>
                                      <p:to>
                                        <p:strVal val="visible"/>
                                      </p:to>
                                    </p:set>
                                    <p:anim calcmode="lin" valueType="num">
                                      <p:cBhvr>
                                        <p:cTn id="194" dur="1000" fill="hold"/>
                                        <p:tgtEl>
                                          <p:spTgt spid="26"/>
                                        </p:tgtEl>
                                        <p:attrNameLst>
                                          <p:attrName>ppt_w</p:attrName>
                                        </p:attrNameLst>
                                      </p:cBhvr>
                                      <p:tavLst>
                                        <p:tav tm="0">
                                          <p:val>
                                            <p:fltVal val="0"/>
                                          </p:val>
                                        </p:tav>
                                        <p:tav tm="100000">
                                          <p:val>
                                            <p:strVal val="#ppt_w"/>
                                          </p:val>
                                        </p:tav>
                                      </p:tavLst>
                                    </p:anim>
                                    <p:anim calcmode="lin" valueType="num">
                                      <p:cBhvr>
                                        <p:cTn id="195" dur="1000" fill="hold"/>
                                        <p:tgtEl>
                                          <p:spTgt spid="26"/>
                                        </p:tgtEl>
                                        <p:attrNameLst>
                                          <p:attrName>ppt_h</p:attrName>
                                        </p:attrNameLst>
                                      </p:cBhvr>
                                      <p:tavLst>
                                        <p:tav tm="0">
                                          <p:val>
                                            <p:fltVal val="0"/>
                                          </p:val>
                                        </p:tav>
                                        <p:tav tm="100000">
                                          <p:val>
                                            <p:strVal val="#ppt_h"/>
                                          </p:val>
                                        </p:tav>
                                      </p:tavLst>
                                    </p:anim>
                                    <p:animEffect transition="in" filter="fade">
                                      <p:cBhvr>
                                        <p:cTn id="196" dur="1000"/>
                                        <p:tgtEl>
                                          <p:spTgt spid="26"/>
                                        </p:tgtEl>
                                      </p:cBhvr>
                                    </p:animEffect>
                                  </p:childTnLst>
                                </p:cTn>
                              </p:par>
                            </p:childTnLst>
                          </p:cTn>
                        </p:par>
                        <p:par>
                          <p:cTn id="197" fill="hold">
                            <p:stCondLst>
                              <p:cond delay="3500"/>
                            </p:stCondLst>
                            <p:childTnLst>
                              <p:par>
                                <p:cTn id="198" presetID="14" presetClass="entr" presetSubtype="10" fill="hold" grpId="0" nodeType="afterEffect">
                                  <p:stCondLst>
                                    <p:cond delay="0"/>
                                  </p:stCondLst>
                                  <p:childTnLst>
                                    <p:set>
                                      <p:cBhvr>
                                        <p:cTn id="199" dur="1" fill="hold">
                                          <p:stCondLst>
                                            <p:cond delay="0"/>
                                          </p:stCondLst>
                                        </p:cTn>
                                        <p:tgtEl>
                                          <p:spTgt spid="50"/>
                                        </p:tgtEl>
                                        <p:attrNameLst>
                                          <p:attrName>style.visibility</p:attrName>
                                        </p:attrNameLst>
                                      </p:cBhvr>
                                      <p:to>
                                        <p:strVal val="visible"/>
                                      </p:to>
                                    </p:set>
                                    <p:animEffect transition="in" filter="randombar(horizontal)">
                                      <p:cBhvr>
                                        <p:cTn id="200" dur="500"/>
                                        <p:tgtEl>
                                          <p:spTgt spid="50"/>
                                        </p:tgtEl>
                                      </p:cBhvr>
                                    </p:animEffect>
                                  </p:childTnLst>
                                </p:cTn>
                              </p:par>
                            </p:childTnLst>
                          </p:cTn>
                        </p:par>
                        <p:par>
                          <p:cTn id="201" fill="hold">
                            <p:stCondLst>
                              <p:cond delay="4000"/>
                            </p:stCondLst>
                            <p:childTnLst>
                              <p:par>
                                <p:cTn id="202" presetID="53" presetClass="entr" presetSubtype="16" fill="hold" grpId="0" nodeType="afterEffect">
                                  <p:stCondLst>
                                    <p:cond delay="0"/>
                                  </p:stCondLst>
                                  <p:childTnLst>
                                    <p:set>
                                      <p:cBhvr>
                                        <p:cTn id="203" dur="1" fill="hold">
                                          <p:stCondLst>
                                            <p:cond delay="0"/>
                                          </p:stCondLst>
                                        </p:cTn>
                                        <p:tgtEl>
                                          <p:spTgt spid="27"/>
                                        </p:tgtEl>
                                        <p:attrNameLst>
                                          <p:attrName>style.visibility</p:attrName>
                                        </p:attrNameLst>
                                      </p:cBhvr>
                                      <p:to>
                                        <p:strVal val="visible"/>
                                      </p:to>
                                    </p:set>
                                    <p:anim calcmode="lin" valueType="num">
                                      <p:cBhvr>
                                        <p:cTn id="204" dur="1000" fill="hold"/>
                                        <p:tgtEl>
                                          <p:spTgt spid="27"/>
                                        </p:tgtEl>
                                        <p:attrNameLst>
                                          <p:attrName>ppt_w</p:attrName>
                                        </p:attrNameLst>
                                      </p:cBhvr>
                                      <p:tavLst>
                                        <p:tav tm="0">
                                          <p:val>
                                            <p:fltVal val="0"/>
                                          </p:val>
                                        </p:tav>
                                        <p:tav tm="100000">
                                          <p:val>
                                            <p:strVal val="#ppt_w"/>
                                          </p:val>
                                        </p:tav>
                                      </p:tavLst>
                                    </p:anim>
                                    <p:anim calcmode="lin" valueType="num">
                                      <p:cBhvr>
                                        <p:cTn id="205" dur="1000" fill="hold"/>
                                        <p:tgtEl>
                                          <p:spTgt spid="27"/>
                                        </p:tgtEl>
                                        <p:attrNameLst>
                                          <p:attrName>ppt_h</p:attrName>
                                        </p:attrNameLst>
                                      </p:cBhvr>
                                      <p:tavLst>
                                        <p:tav tm="0">
                                          <p:val>
                                            <p:fltVal val="0"/>
                                          </p:val>
                                        </p:tav>
                                        <p:tav tm="100000">
                                          <p:val>
                                            <p:strVal val="#ppt_h"/>
                                          </p:val>
                                        </p:tav>
                                      </p:tavLst>
                                    </p:anim>
                                    <p:animEffect transition="in" filter="fade">
                                      <p:cBhvr>
                                        <p:cTn id="206" dur="1000"/>
                                        <p:tgtEl>
                                          <p:spTgt spid="27"/>
                                        </p:tgtEl>
                                      </p:cBhvr>
                                    </p:animEffect>
                                  </p:childTnLst>
                                </p:cTn>
                              </p:par>
                            </p:childTnLst>
                          </p:cTn>
                        </p:par>
                      </p:childTnLst>
                    </p:cTn>
                  </p:par>
                  <p:par>
                    <p:cTn id="207" fill="hold">
                      <p:stCondLst>
                        <p:cond delay="indefinite"/>
                      </p:stCondLst>
                      <p:childTnLst>
                        <p:par>
                          <p:cTn id="208" fill="hold">
                            <p:stCondLst>
                              <p:cond delay="0"/>
                            </p:stCondLst>
                            <p:childTnLst>
                              <p:par>
                                <p:cTn id="209" presetID="2" presetClass="exit" presetSubtype="4" fill="hold" grpId="1" nodeType="clickEffect">
                                  <p:stCondLst>
                                    <p:cond delay="0"/>
                                  </p:stCondLst>
                                  <p:childTnLst>
                                    <p:anim calcmode="lin" valueType="num">
                                      <p:cBhvr additive="base">
                                        <p:cTn id="210" dur="500"/>
                                        <p:tgtEl>
                                          <p:spTgt spid="80"/>
                                        </p:tgtEl>
                                        <p:attrNameLst>
                                          <p:attrName>ppt_x</p:attrName>
                                        </p:attrNameLst>
                                      </p:cBhvr>
                                      <p:tavLst>
                                        <p:tav tm="0">
                                          <p:val>
                                            <p:strVal val="ppt_x"/>
                                          </p:val>
                                        </p:tav>
                                        <p:tav tm="100000">
                                          <p:val>
                                            <p:strVal val="ppt_x"/>
                                          </p:val>
                                        </p:tav>
                                      </p:tavLst>
                                    </p:anim>
                                    <p:anim calcmode="lin" valueType="num">
                                      <p:cBhvr additive="base">
                                        <p:cTn id="211" dur="500"/>
                                        <p:tgtEl>
                                          <p:spTgt spid="80"/>
                                        </p:tgtEl>
                                        <p:attrNameLst>
                                          <p:attrName>ppt_y</p:attrName>
                                        </p:attrNameLst>
                                      </p:cBhvr>
                                      <p:tavLst>
                                        <p:tav tm="0">
                                          <p:val>
                                            <p:strVal val="ppt_y"/>
                                          </p:val>
                                        </p:tav>
                                        <p:tav tm="100000">
                                          <p:val>
                                            <p:strVal val="1+ppt_h/2"/>
                                          </p:val>
                                        </p:tav>
                                      </p:tavLst>
                                    </p:anim>
                                    <p:set>
                                      <p:cBhvr>
                                        <p:cTn id="212" dur="1" fill="hold">
                                          <p:stCondLst>
                                            <p:cond delay="499"/>
                                          </p:stCondLst>
                                        </p:cTn>
                                        <p:tgtEl>
                                          <p:spTgt spid="80"/>
                                        </p:tgtEl>
                                        <p:attrNameLst>
                                          <p:attrName>style.visibility</p:attrName>
                                        </p:attrNameLst>
                                      </p:cBhvr>
                                      <p:to>
                                        <p:strVal val="hidden"/>
                                      </p:to>
                                    </p:set>
                                  </p:childTnLst>
                                </p:cTn>
                              </p:par>
                            </p:childTnLst>
                          </p:cTn>
                        </p:par>
                        <p:par>
                          <p:cTn id="213" fill="hold">
                            <p:stCondLst>
                              <p:cond delay="500"/>
                            </p:stCondLst>
                            <p:childTnLst>
                              <p:par>
                                <p:cTn id="214" presetID="53" presetClass="entr" presetSubtype="16" fill="hold" grpId="0" nodeType="afterEffect">
                                  <p:stCondLst>
                                    <p:cond delay="0"/>
                                  </p:stCondLst>
                                  <p:childTnLst>
                                    <p:set>
                                      <p:cBhvr>
                                        <p:cTn id="215" dur="1" fill="hold">
                                          <p:stCondLst>
                                            <p:cond delay="0"/>
                                          </p:stCondLst>
                                        </p:cTn>
                                        <p:tgtEl>
                                          <p:spTgt spid="31"/>
                                        </p:tgtEl>
                                        <p:attrNameLst>
                                          <p:attrName>style.visibility</p:attrName>
                                        </p:attrNameLst>
                                      </p:cBhvr>
                                      <p:to>
                                        <p:strVal val="visible"/>
                                      </p:to>
                                    </p:set>
                                    <p:anim calcmode="lin" valueType="num">
                                      <p:cBhvr>
                                        <p:cTn id="216" dur="1000" fill="hold"/>
                                        <p:tgtEl>
                                          <p:spTgt spid="31"/>
                                        </p:tgtEl>
                                        <p:attrNameLst>
                                          <p:attrName>ppt_w</p:attrName>
                                        </p:attrNameLst>
                                      </p:cBhvr>
                                      <p:tavLst>
                                        <p:tav tm="0">
                                          <p:val>
                                            <p:fltVal val="0"/>
                                          </p:val>
                                        </p:tav>
                                        <p:tav tm="100000">
                                          <p:val>
                                            <p:strVal val="#ppt_w"/>
                                          </p:val>
                                        </p:tav>
                                      </p:tavLst>
                                    </p:anim>
                                    <p:anim calcmode="lin" valueType="num">
                                      <p:cBhvr>
                                        <p:cTn id="217" dur="1000" fill="hold"/>
                                        <p:tgtEl>
                                          <p:spTgt spid="31"/>
                                        </p:tgtEl>
                                        <p:attrNameLst>
                                          <p:attrName>ppt_h</p:attrName>
                                        </p:attrNameLst>
                                      </p:cBhvr>
                                      <p:tavLst>
                                        <p:tav tm="0">
                                          <p:val>
                                            <p:fltVal val="0"/>
                                          </p:val>
                                        </p:tav>
                                        <p:tav tm="100000">
                                          <p:val>
                                            <p:strVal val="#ppt_h"/>
                                          </p:val>
                                        </p:tav>
                                      </p:tavLst>
                                    </p:anim>
                                    <p:animEffect transition="in" filter="fade">
                                      <p:cBhvr>
                                        <p:cTn id="218" dur="1000"/>
                                        <p:tgtEl>
                                          <p:spTgt spid="31"/>
                                        </p:tgtEl>
                                      </p:cBhvr>
                                    </p:animEffect>
                                  </p:childTnLst>
                                </p:cTn>
                              </p:par>
                            </p:childTnLst>
                          </p:cTn>
                        </p:par>
                        <p:par>
                          <p:cTn id="219" fill="hold">
                            <p:stCondLst>
                              <p:cond delay="1500"/>
                            </p:stCondLst>
                            <p:childTnLst>
                              <p:par>
                                <p:cTn id="220" presetID="2" presetClass="entr" presetSubtype="4" fill="hold" grpId="0" nodeType="afterEffect">
                                  <p:stCondLst>
                                    <p:cond delay="0"/>
                                  </p:stCondLst>
                                  <p:childTnLst>
                                    <p:set>
                                      <p:cBhvr>
                                        <p:cTn id="221" dur="1" fill="hold">
                                          <p:stCondLst>
                                            <p:cond delay="0"/>
                                          </p:stCondLst>
                                        </p:cTn>
                                        <p:tgtEl>
                                          <p:spTgt spid="81"/>
                                        </p:tgtEl>
                                        <p:attrNameLst>
                                          <p:attrName>style.visibility</p:attrName>
                                        </p:attrNameLst>
                                      </p:cBhvr>
                                      <p:to>
                                        <p:strVal val="visible"/>
                                      </p:to>
                                    </p:set>
                                    <p:anim calcmode="lin" valueType="num">
                                      <p:cBhvr additive="base">
                                        <p:cTn id="222" dur="500" fill="hold"/>
                                        <p:tgtEl>
                                          <p:spTgt spid="81"/>
                                        </p:tgtEl>
                                        <p:attrNameLst>
                                          <p:attrName>ppt_x</p:attrName>
                                        </p:attrNameLst>
                                      </p:cBhvr>
                                      <p:tavLst>
                                        <p:tav tm="0">
                                          <p:val>
                                            <p:strVal val="#ppt_x"/>
                                          </p:val>
                                        </p:tav>
                                        <p:tav tm="100000">
                                          <p:val>
                                            <p:strVal val="#ppt_x"/>
                                          </p:val>
                                        </p:tav>
                                      </p:tavLst>
                                    </p:anim>
                                    <p:anim calcmode="lin" valueType="num">
                                      <p:cBhvr additive="base">
                                        <p:cTn id="223" dur="500" fill="hold"/>
                                        <p:tgtEl>
                                          <p:spTgt spid="81"/>
                                        </p:tgtEl>
                                        <p:attrNameLst>
                                          <p:attrName>ppt_y</p:attrName>
                                        </p:attrNameLst>
                                      </p:cBhvr>
                                      <p:tavLst>
                                        <p:tav tm="0">
                                          <p:val>
                                            <p:strVal val="1+#ppt_h/2"/>
                                          </p:val>
                                        </p:tav>
                                        <p:tav tm="100000">
                                          <p:val>
                                            <p:strVal val="#ppt_y"/>
                                          </p:val>
                                        </p:tav>
                                      </p:tavLst>
                                    </p:anim>
                                  </p:childTnLst>
                                </p:cTn>
                              </p:par>
                              <p:par>
                                <p:cTn id="224" presetID="21" presetClass="entr" presetSubtype="1" fill="hold" grpId="0" nodeType="withEffect">
                                  <p:stCondLst>
                                    <p:cond delay="0"/>
                                  </p:stCondLst>
                                  <p:childTnLst>
                                    <p:set>
                                      <p:cBhvr>
                                        <p:cTn id="225" dur="1" fill="hold">
                                          <p:stCondLst>
                                            <p:cond delay="0"/>
                                          </p:stCondLst>
                                        </p:cTn>
                                        <p:tgtEl>
                                          <p:spTgt spid="51"/>
                                        </p:tgtEl>
                                        <p:attrNameLst>
                                          <p:attrName>style.visibility</p:attrName>
                                        </p:attrNameLst>
                                      </p:cBhvr>
                                      <p:to>
                                        <p:strVal val="visible"/>
                                      </p:to>
                                    </p:set>
                                    <p:animEffect transition="in" filter="wheel(1)">
                                      <p:cBhvr>
                                        <p:cTn id="226" dur="2000"/>
                                        <p:tgtEl>
                                          <p:spTgt spid="51"/>
                                        </p:tgtEl>
                                      </p:cBhvr>
                                    </p:animEffect>
                                  </p:childTnLst>
                                </p:cTn>
                              </p:par>
                            </p:childTnLst>
                          </p:cTn>
                        </p:par>
                        <p:par>
                          <p:cTn id="227" fill="hold">
                            <p:stCondLst>
                              <p:cond delay="3500"/>
                            </p:stCondLst>
                            <p:childTnLst>
                              <p:par>
                                <p:cTn id="228" presetID="1" presetClass="entr" presetSubtype="0" fill="hold" nodeType="afterEffect">
                                  <p:stCondLst>
                                    <p:cond delay="0"/>
                                  </p:stCondLst>
                                  <p:childTnLst>
                                    <p:set>
                                      <p:cBhvr>
                                        <p:cTn id="229" dur="1" fill="hold">
                                          <p:stCondLst>
                                            <p:cond delay="0"/>
                                          </p:stCondLst>
                                        </p:cTn>
                                        <p:tgtEl>
                                          <p:spTgt spid="53"/>
                                        </p:tgtEl>
                                        <p:attrNameLst>
                                          <p:attrName>style.visibility</p:attrName>
                                        </p:attrNameLst>
                                      </p:cBhvr>
                                      <p:to>
                                        <p:strVal val="visible"/>
                                      </p:to>
                                    </p:set>
                                  </p:childTnLst>
                                </p:cTn>
                              </p:par>
                            </p:childTnLst>
                          </p:cTn>
                        </p:par>
                      </p:childTnLst>
                    </p:cTn>
                  </p:par>
                  <p:par>
                    <p:cTn id="230" fill="hold">
                      <p:stCondLst>
                        <p:cond delay="indefinite"/>
                      </p:stCondLst>
                      <p:childTnLst>
                        <p:par>
                          <p:cTn id="231" fill="hold">
                            <p:stCondLst>
                              <p:cond delay="0"/>
                            </p:stCondLst>
                            <p:childTnLst>
                              <p:par>
                                <p:cTn id="232" presetID="2" presetClass="exit" presetSubtype="4" fill="hold" grpId="1" nodeType="clickEffect">
                                  <p:stCondLst>
                                    <p:cond delay="0"/>
                                  </p:stCondLst>
                                  <p:childTnLst>
                                    <p:anim calcmode="lin" valueType="num">
                                      <p:cBhvr additive="base">
                                        <p:cTn id="233" dur="500"/>
                                        <p:tgtEl>
                                          <p:spTgt spid="81"/>
                                        </p:tgtEl>
                                        <p:attrNameLst>
                                          <p:attrName>ppt_x</p:attrName>
                                        </p:attrNameLst>
                                      </p:cBhvr>
                                      <p:tavLst>
                                        <p:tav tm="0">
                                          <p:val>
                                            <p:strVal val="ppt_x"/>
                                          </p:val>
                                        </p:tav>
                                        <p:tav tm="100000">
                                          <p:val>
                                            <p:strVal val="ppt_x"/>
                                          </p:val>
                                        </p:tav>
                                      </p:tavLst>
                                    </p:anim>
                                    <p:anim calcmode="lin" valueType="num">
                                      <p:cBhvr additive="base">
                                        <p:cTn id="234" dur="500"/>
                                        <p:tgtEl>
                                          <p:spTgt spid="81"/>
                                        </p:tgtEl>
                                        <p:attrNameLst>
                                          <p:attrName>ppt_y</p:attrName>
                                        </p:attrNameLst>
                                      </p:cBhvr>
                                      <p:tavLst>
                                        <p:tav tm="0">
                                          <p:val>
                                            <p:strVal val="ppt_y"/>
                                          </p:val>
                                        </p:tav>
                                        <p:tav tm="100000">
                                          <p:val>
                                            <p:strVal val="1+ppt_h/2"/>
                                          </p:val>
                                        </p:tav>
                                      </p:tavLst>
                                    </p:anim>
                                    <p:set>
                                      <p:cBhvr>
                                        <p:cTn id="235" dur="1" fill="hold">
                                          <p:stCondLst>
                                            <p:cond delay="499"/>
                                          </p:stCondLst>
                                        </p:cTn>
                                        <p:tgtEl>
                                          <p:spTgt spid="81"/>
                                        </p:tgtEl>
                                        <p:attrNameLst>
                                          <p:attrName>style.visibility</p:attrName>
                                        </p:attrNameLst>
                                      </p:cBhvr>
                                      <p:to>
                                        <p:strVal val="hidden"/>
                                      </p:to>
                                    </p:set>
                                  </p:childTnLst>
                                </p:cTn>
                              </p:par>
                            </p:childTnLst>
                          </p:cTn>
                        </p:par>
                        <p:par>
                          <p:cTn id="236" fill="hold">
                            <p:stCondLst>
                              <p:cond delay="500"/>
                            </p:stCondLst>
                            <p:childTnLst>
                              <p:par>
                                <p:cTn id="237" presetID="14" presetClass="entr" presetSubtype="10" fill="hold" grpId="0" nodeType="afterEffect">
                                  <p:stCondLst>
                                    <p:cond delay="0"/>
                                  </p:stCondLst>
                                  <p:childTnLst>
                                    <p:set>
                                      <p:cBhvr>
                                        <p:cTn id="238" dur="1" fill="hold">
                                          <p:stCondLst>
                                            <p:cond delay="0"/>
                                          </p:stCondLst>
                                        </p:cTn>
                                        <p:tgtEl>
                                          <p:spTgt spid="56"/>
                                        </p:tgtEl>
                                        <p:attrNameLst>
                                          <p:attrName>style.visibility</p:attrName>
                                        </p:attrNameLst>
                                      </p:cBhvr>
                                      <p:to>
                                        <p:strVal val="visible"/>
                                      </p:to>
                                    </p:set>
                                    <p:animEffect transition="in" filter="randombar(horizontal)">
                                      <p:cBhvr>
                                        <p:cTn id="239" dur="500"/>
                                        <p:tgtEl>
                                          <p:spTgt spid="56"/>
                                        </p:tgtEl>
                                      </p:cBhvr>
                                    </p:animEffect>
                                  </p:childTnLst>
                                </p:cTn>
                              </p:par>
                            </p:childTnLst>
                          </p:cTn>
                        </p:par>
                        <p:par>
                          <p:cTn id="240" fill="hold">
                            <p:stCondLst>
                              <p:cond delay="1000"/>
                            </p:stCondLst>
                            <p:childTnLst>
                              <p:par>
                                <p:cTn id="241" presetID="53" presetClass="entr" presetSubtype="16" fill="hold" grpId="0" nodeType="afterEffect">
                                  <p:stCondLst>
                                    <p:cond delay="0"/>
                                  </p:stCondLst>
                                  <p:childTnLst>
                                    <p:set>
                                      <p:cBhvr>
                                        <p:cTn id="242" dur="1" fill="hold">
                                          <p:stCondLst>
                                            <p:cond delay="0"/>
                                          </p:stCondLst>
                                        </p:cTn>
                                        <p:tgtEl>
                                          <p:spTgt spid="32"/>
                                        </p:tgtEl>
                                        <p:attrNameLst>
                                          <p:attrName>style.visibility</p:attrName>
                                        </p:attrNameLst>
                                      </p:cBhvr>
                                      <p:to>
                                        <p:strVal val="visible"/>
                                      </p:to>
                                    </p:set>
                                    <p:anim calcmode="lin" valueType="num">
                                      <p:cBhvr>
                                        <p:cTn id="243" dur="1000" fill="hold"/>
                                        <p:tgtEl>
                                          <p:spTgt spid="32"/>
                                        </p:tgtEl>
                                        <p:attrNameLst>
                                          <p:attrName>ppt_w</p:attrName>
                                        </p:attrNameLst>
                                      </p:cBhvr>
                                      <p:tavLst>
                                        <p:tav tm="0">
                                          <p:val>
                                            <p:fltVal val="0"/>
                                          </p:val>
                                        </p:tav>
                                        <p:tav tm="100000">
                                          <p:val>
                                            <p:strVal val="#ppt_w"/>
                                          </p:val>
                                        </p:tav>
                                      </p:tavLst>
                                    </p:anim>
                                    <p:anim calcmode="lin" valueType="num">
                                      <p:cBhvr>
                                        <p:cTn id="244" dur="1000" fill="hold"/>
                                        <p:tgtEl>
                                          <p:spTgt spid="32"/>
                                        </p:tgtEl>
                                        <p:attrNameLst>
                                          <p:attrName>ppt_h</p:attrName>
                                        </p:attrNameLst>
                                      </p:cBhvr>
                                      <p:tavLst>
                                        <p:tav tm="0">
                                          <p:val>
                                            <p:fltVal val="0"/>
                                          </p:val>
                                        </p:tav>
                                        <p:tav tm="100000">
                                          <p:val>
                                            <p:strVal val="#ppt_h"/>
                                          </p:val>
                                        </p:tav>
                                      </p:tavLst>
                                    </p:anim>
                                    <p:animEffect transition="in" filter="fade">
                                      <p:cBhvr>
                                        <p:cTn id="245" dur="1000"/>
                                        <p:tgtEl>
                                          <p:spTgt spid="32"/>
                                        </p:tgtEl>
                                      </p:cBhvr>
                                    </p:animEffect>
                                  </p:childTnLst>
                                </p:cTn>
                              </p:par>
                            </p:childTnLst>
                          </p:cTn>
                        </p:par>
                        <p:par>
                          <p:cTn id="246" fill="hold">
                            <p:stCondLst>
                              <p:cond delay="2000"/>
                            </p:stCondLst>
                            <p:childTnLst>
                              <p:par>
                                <p:cTn id="247" presetID="2" presetClass="entr" presetSubtype="4" fill="hold" grpId="0" nodeType="afterEffect">
                                  <p:stCondLst>
                                    <p:cond delay="0"/>
                                  </p:stCondLst>
                                  <p:childTnLst>
                                    <p:set>
                                      <p:cBhvr>
                                        <p:cTn id="248" dur="1" fill="hold">
                                          <p:stCondLst>
                                            <p:cond delay="0"/>
                                          </p:stCondLst>
                                        </p:cTn>
                                        <p:tgtEl>
                                          <p:spTgt spid="88"/>
                                        </p:tgtEl>
                                        <p:attrNameLst>
                                          <p:attrName>style.visibility</p:attrName>
                                        </p:attrNameLst>
                                      </p:cBhvr>
                                      <p:to>
                                        <p:strVal val="visible"/>
                                      </p:to>
                                    </p:set>
                                    <p:anim calcmode="lin" valueType="num">
                                      <p:cBhvr additive="base">
                                        <p:cTn id="249" dur="500" fill="hold"/>
                                        <p:tgtEl>
                                          <p:spTgt spid="88"/>
                                        </p:tgtEl>
                                        <p:attrNameLst>
                                          <p:attrName>ppt_x</p:attrName>
                                        </p:attrNameLst>
                                      </p:cBhvr>
                                      <p:tavLst>
                                        <p:tav tm="0">
                                          <p:val>
                                            <p:strVal val="#ppt_x"/>
                                          </p:val>
                                        </p:tav>
                                        <p:tav tm="100000">
                                          <p:val>
                                            <p:strVal val="#ppt_x"/>
                                          </p:val>
                                        </p:tav>
                                      </p:tavLst>
                                    </p:anim>
                                    <p:anim calcmode="lin" valueType="num">
                                      <p:cBhvr additive="base">
                                        <p:cTn id="250"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251" fill="hold">
                      <p:stCondLst>
                        <p:cond delay="indefinite"/>
                      </p:stCondLst>
                      <p:childTnLst>
                        <p:par>
                          <p:cTn id="252" fill="hold">
                            <p:stCondLst>
                              <p:cond delay="0"/>
                            </p:stCondLst>
                            <p:childTnLst>
                              <p:par>
                                <p:cTn id="253" presetID="2" presetClass="exit" presetSubtype="4" fill="hold" grpId="1" nodeType="clickEffect">
                                  <p:stCondLst>
                                    <p:cond delay="0"/>
                                  </p:stCondLst>
                                  <p:childTnLst>
                                    <p:anim calcmode="lin" valueType="num">
                                      <p:cBhvr additive="base">
                                        <p:cTn id="254" dur="500"/>
                                        <p:tgtEl>
                                          <p:spTgt spid="88"/>
                                        </p:tgtEl>
                                        <p:attrNameLst>
                                          <p:attrName>ppt_x</p:attrName>
                                        </p:attrNameLst>
                                      </p:cBhvr>
                                      <p:tavLst>
                                        <p:tav tm="0">
                                          <p:val>
                                            <p:strVal val="ppt_x"/>
                                          </p:val>
                                        </p:tav>
                                        <p:tav tm="100000">
                                          <p:val>
                                            <p:strVal val="ppt_x"/>
                                          </p:val>
                                        </p:tav>
                                      </p:tavLst>
                                    </p:anim>
                                    <p:anim calcmode="lin" valueType="num">
                                      <p:cBhvr additive="base">
                                        <p:cTn id="255" dur="500"/>
                                        <p:tgtEl>
                                          <p:spTgt spid="88"/>
                                        </p:tgtEl>
                                        <p:attrNameLst>
                                          <p:attrName>ppt_y</p:attrName>
                                        </p:attrNameLst>
                                      </p:cBhvr>
                                      <p:tavLst>
                                        <p:tav tm="0">
                                          <p:val>
                                            <p:strVal val="ppt_y"/>
                                          </p:val>
                                        </p:tav>
                                        <p:tav tm="100000">
                                          <p:val>
                                            <p:strVal val="1+ppt_h/2"/>
                                          </p:val>
                                        </p:tav>
                                      </p:tavLst>
                                    </p:anim>
                                    <p:set>
                                      <p:cBhvr>
                                        <p:cTn id="256" dur="1" fill="hold">
                                          <p:stCondLst>
                                            <p:cond delay="499"/>
                                          </p:stCondLst>
                                        </p:cTn>
                                        <p:tgtEl>
                                          <p:spTgt spid="88"/>
                                        </p:tgtEl>
                                        <p:attrNameLst>
                                          <p:attrName>style.visibility</p:attrName>
                                        </p:attrNameLst>
                                      </p:cBhvr>
                                      <p:to>
                                        <p:strVal val="hidden"/>
                                      </p:to>
                                    </p:set>
                                  </p:childTnLst>
                                </p:cTn>
                              </p:par>
                            </p:childTnLst>
                          </p:cTn>
                        </p:par>
                        <p:par>
                          <p:cTn id="257" fill="hold">
                            <p:stCondLst>
                              <p:cond delay="500"/>
                            </p:stCondLst>
                            <p:childTnLst>
                              <p:par>
                                <p:cTn id="258" presetID="14" presetClass="entr" presetSubtype="10" fill="hold" grpId="0" nodeType="afterEffect">
                                  <p:stCondLst>
                                    <p:cond delay="0"/>
                                  </p:stCondLst>
                                  <p:childTnLst>
                                    <p:set>
                                      <p:cBhvr>
                                        <p:cTn id="259" dur="1" fill="hold">
                                          <p:stCondLst>
                                            <p:cond delay="0"/>
                                          </p:stCondLst>
                                        </p:cTn>
                                        <p:tgtEl>
                                          <p:spTgt spid="67"/>
                                        </p:tgtEl>
                                        <p:attrNameLst>
                                          <p:attrName>style.visibility</p:attrName>
                                        </p:attrNameLst>
                                      </p:cBhvr>
                                      <p:to>
                                        <p:strVal val="visible"/>
                                      </p:to>
                                    </p:set>
                                    <p:animEffect transition="in" filter="randombar(horizontal)">
                                      <p:cBhvr>
                                        <p:cTn id="260" dur="500"/>
                                        <p:tgtEl>
                                          <p:spTgt spid="67"/>
                                        </p:tgtEl>
                                      </p:cBhvr>
                                    </p:animEffect>
                                  </p:childTnLst>
                                </p:cTn>
                              </p:par>
                            </p:childTnLst>
                          </p:cTn>
                        </p:par>
                        <p:par>
                          <p:cTn id="261" fill="hold">
                            <p:stCondLst>
                              <p:cond delay="1000"/>
                            </p:stCondLst>
                            <p:childTnLst>
                              <p:par>
                                <p:cTn id="262" presetID="53" presetClass="entr" presetSubtype="16" fill="hold" grpId="0" nodeType="afterEffect">
                                  <p:stCondLst>
                                    <p:cond delay="0"/>
                                  </p:stCondLst>
                                  <p:childTnLst>
                                    <p:set>
                                      <p:cBhvr>
                                        <p:cTn id="263" dur="1" fill="hold">
                                          <p:stCondLst>
                                            <p:cond delay="0"/>
                                          </p:stCondLst>
                                        </p:cTn>
                                        <p:tgtEl>
                                          <p:spTgt spid="61"/>
                                        </p:tgtEl>
                                        <p:attrNameLst>
                                          <p:attrName>style.visibility</p:attrName>
                                        </p:attrNameLst>
                                      </p:cBhvr>
                                      <p:to>
                                        <p:strVal val="visible"/>
                                      </p:to>
                                    </p:set>
                                    <p:anim calcmode="lin" valueType="num">
                                      <p:cBhvr>
                                        <p:cTn id="264" dur="1000" fill="hold"/>
                                        <p:tgtEl>
                                          <p:spTgt spid="61"/>
                                        </p:tgtEl>
                                        <p:attrNameLst>
                                          <p:attrName>ppt_w</p:attrName>
                                        </p:attrNameLst>
                                      </p:cBhvr>
                                      <p:tavLst>
                                        <p:tav tm="0">
                                          <p:val>
                                            <p:fltVal val="0"/>
                                          </p:val>
                                        </p:tav>
                                        <p:tav tm="100000">
                                          <p:val>
                                            <p:strVal val="#ppt_w"/>
                                          </p:val>
                                        </p:tav>
                                      </p:tavLst>
                                    </p:anim>
                                    <p:anim calcmode="lin" valueType="num">
                                      <p:cBhvr>
                                        <p:cTn id="265" dur="1000" fill="hold"/>
                                        <p:tgtEl>
                                          <p:spTgt spid="61"/>
                                        </p:tgtEl>
                                        <p:attrNameLst>
                                          <p:attrName>ppt_h</p:attrName>
                                        </p:attrNameLst>
                                      </p:cBhvr>
                                      <p:tavLst>
                                        <p:tav tm="0">
                                          <p:val>
                                            <p:fltVal val="0"/>
                                          </p:val>
                                        </p:tav>
                                        <p:tav tm="100000">
                                          <p:val>
                                            <p:strVal val="#ppt_h"/>
                                          </p:val>
                                        </p:tav>
                                      </p:tavLst>
                                    </p:anim>
                                    <p:animEffect transition="in" filter="fade">
                                      <p:cBhvr>
                                        <p:cTn id="266" dur="1000"/>
                                        <p:tgtEl>
                                          <p:spTgt spid="61"/>
                                        </p:tgtEl>
                                      </p:cBhvr>
                                    </p:animEffect>
                                  </p:childTnLst>
                                </p:cTn>
                              </p:par>
                            </p:childTnLst>
                          </p:cTn>
                        </p:par>
                        <p:par>
                          <p:cTn id="267" fill="hold">
                            <p:stCondLst>
                              <p:cond delay="2000"/>
                            </p:stCondLst>
                            <p:childTnLst>
                              <p:par>
                                <p:cTn id="268" presetID="2" presetClass="entr" presetSubtype="4" fill="hold" grpId="0" nodeType="afterEffect">
                                  <p:stCondLst>
                                    <p:cond delay="0"/>
                                  </p:stCondLst>
                                  <p:childTnLst>
                                    <p:set>
                                      <p:cBhvr>
                                        <p:cTn id="269" dur="1" fill="hold">
                                          <p:stCondLst>
                                            <p:cond delay="0"/>
                                          </p:stCondLst>
                                        </p:cTn>
                                        <p:tgtEl>
                                          <p:spTgt spid="82"/>
                                        </p:tgtEl>
                                        <p:attrNameLst>
                                          <p:attrName>style.visibility</p:attrName>
                                        </p:attrNameLst>
                                      </p:cBhvr>
                                      <p:to>
                                        <p:strVal val="visible"/>
                                      </p:to>
                                    </p:set>
                                    <p:anim calcmode="lin" valueType="num">
                                      <p:cBhvr additive="base">
                                        <p:cTn id="270" dur="500" fill="hold"/>
                                        <p:tgtEl>
                                          <p:spTgt spid="82"/>
                                        </p:tgtEl>
                                        <p:attrNameLst>
                                          <p:attrName>ppt_x</p:attrName>
                                        </p:attrNameLst>
                                      </p:cBhvr>
                                      <p:tavLst>
                                        <p:tav tm="0">
                                          <p:val>
                                            <p:strVal val="#ppt_x"/>
                                          </p:val>
                                        </p:tav>
                                        <p:tav tm="100000">
                                          <p:val>
                                            <p:strVal val="#ppt_x"/>
                                          </p:val>
                                        </p:tav>
                                      </p:tavLst>
                                    </p:anim>
                                    <p:anim calcmode="lin" valueType="num">
                                      <p:cBhvr additive="base">
                                        <p:cTn id="271"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272" fill="hold">
                      <p:stCondLst>
                        <p:cond delay="indefinite"/>
                      </p:stCondLst>
                      <p:childTnLst>
                        <p:par>
                          <p:cTn id="273" fill="hold">
                            <p:stCondLst>
                              <p:cond delay="0"/>
                            </p:stCondLst>
                            <p:childTnLst>
                              <p:par>
                                <p:cTn id="274" presetID="2" presetClass="exit" presetSubtype="4" fill="hold" grpId="1" nodeType="clickEffect">
                                  <p:stCondLst>
                                    <p:cond delay="0"/>
                                  </p:stCondLst>
                                  <p:childTnLst>
                                    <p:anim calcmode="lin" valueType="num">
                                      <p:cBhvr additive="base">
                                        <p:cTn id="275" dur="500"/>
                                        <p:tgtEl>
                                          <p:spTgt spid="82"/>
                                        </p:tgtEl>
                                        <p:attrNameLst>
                                          <p:attrName>ppt_x</p:attrName>
                                        </p:attrNameLst>
                                      </p:cBhvr>
                                      <p:tavLst>
                                        <p:tav tm="0">
                                          <p:val>
                                            <p:strVal val="ppt_x"/>
                                          </p:val>
                                        </p:tav>
                                        <p:tav tm="100000">
                                          <p:val>
                                            <p:strVal val="ppt_x"/>
                                          </p:val>
                                        </p:tav>
                                      </p:tavLst>
                                    </p:anim>
                                    <p:anim calcmode="lin" valueType="num">
                                      <p:cBhvr additive="base">
                                        <p:cTn id="276" dur="500"/>
                                        <p:tgtEl>
                                          <p:spTgt spid="82"/>
                                        </p:tgtEl>
                                        <p:attrNameLst>
                                          <p:attrName>ppt_y</p:attrName>
                                        </p:attrNameLst>
                                      </p:cBhvr>
                                      <p:tavLst>
                                        <p:tav tm="0">
                                          <p:val>
                                            <p:strVal val="ppt_y"/>
                                          </p:val>
                                        </p:tav>
                                        <p:tav tm="100000">
                                          <p:val>
                                            <p:strVal val="1+ppt_h/2"/>
                                          </p:val>
                                        </p:tav>
                                      </p:tavLst>
                                    </p:anim>
                                    <p:set>
                                      <p:cBhvr>
                                        <p:cTn id="277" dur="1" fill="hold">
                                          <p:stCondLst>
                                            <p:cond delay="499"/>
                                          </p:stCondLst>
                                        </p:cTn>
                                        <p:tgtEl>
                                          <p:spTgt spid="82"/>
                                        </p:tgtEl>
                                        <p:attrNameLst>
                                          <p:attrName>style.visibility</p:attrName>
                                        </p:attrNameLst>
                                      </p:cBhvr>
                                      <p:to>
                                        <p:strVal val="hidden"/>
                                      </p:to>
                                    </p:set>
                                  </p:childTnLst>
                                </p:cTn>
                              </p:par>
                            </p:childTnLst>
                          </p:cTn>
                        </p:par>
                        <p:par>
                          <p:cTn id="278" fill="hold">
                            <p:stCondLst>
                              <p:cond delay="500"/>
                            </p:stCondLst>
                            <p:childTnLst>
                              <p:par>
                                <p:cTn id="279" presetID="14" presetClass="entr" presetSubtype="10" fill="hold" grpId="0" nodeType="afterEffect">
                                  <p:stCondLst>
                                    <p:cond delay="0"/>
                                  </p:stCondLst>
                                  <p:childTnLst>
                                    <p:set>
                                      <p:cBhvr>
                                        <p:cTn id="280" dur="1" fill="hold">
                                          <p:stCondLst>
                                            <p:cond delay="0"/>
                                          </p:stCondLst>
                                        </p:cTn>
                                        <p:tgtEl>
                                          <p:spTgt spid="64"/>
                                        </p:tgtEl>
                                        <p:attrNameLst>
                                          <p:attrName>style.visibility</p:attrName>
                                        </p:attrNameLst>
                                      </p:cBhvr>
                                      <p:to>
                                        <p:strVal val="visible"/>
                                      </p:to>
                                    </p:set>
                                    <p:animEffect transition="in" filter="randombar(horizontal)">
                                      <p:cBhvr>
                                        <p:cTn id="281" dur="500"/>
                                        <p:tgtEl>
                                          <p:spTgt spid="64"/>
                                        </p:tgtEl>
                                      </p:cBhvr>
                                    </p:animEffect>
                                  </p:childTnLst>
                                </p:cTn>
                              </p:par>
                            </p:childTnLst>
                          </p:cTn>
                        </p:par>
                        <p:par>
                          <p:cTn id="282" fill="hold">
                            <p:stCondLst>
                              <p:cond delay="1000"/>
                            </p:stCondLst>
                            <p:childTnLst>
                              <p:par>
                                <p:cTn id="283" presetID="53" presetClass="entr" presetSubtype="16" fill="hold" grpId="0" nodeType="afterEffect">
                                  <p:stCondLst>
                                    <p:cond delay="0"/>
                                  </p:stCondLst>
                                  <p:childTnLst>
                                    <p:set>
                                      <p:cBhvr>
                                        <p:cTn id="284" dur="1" fill="hold">
                                          <p:stCondLst>
                                            <p:cond delay="0"/>
                                          </p:stCondLst>
                                        </p:cTn>
                                        <p:tgtEl>
                                          <p:spTgt spid="62"/>
                                        </p:tgtEl>
                                        <p:attrNameLst>
                                          <p:attrName>style.visibility</p:attrName>
                                        </p:attrNameLst>
                                      </p:cBhvr>
                                      <p:to>
                                        <p:strVal val="visible"/>
                                      </p:to>
                                    </p:set>
                                    <p:anim calcmode="lin" valueType="num">
                                      <p:cBhvr>
                                        <p:cTn id="285" dur="1000" fill="hold"/>
                                        <p:tgtEl>
                                          <p:spTgt spid="62"/>
                                        </p:tgtEl>
                                        <p:attrNameLst>
                                          <p:attrName>ppt_w</p:attrName>
                                        </p:attrNameLst>
                                      </p:cBhvr>
                                      <p:tavLst>
                                        <p:tav tm="0">
                                          <p:val>
                                            <p:fltVal val="0"/>
                                          </p:val>
                                        </p:tav>
                                        <p:tav tm="100000">
                                          <p:val>
                                            <p:strVal val="#ppt_w"/>
                                          </p:val>
                                        </p:tav>
                                      </p:tavLst>
                                    </p:anim>
                                    <p:anim calcmode="lin" valueType="num">
                                      <p:cBhvr>
                                        <p:cTn id="286" dur="1000" fill="hold"/>
                                        <p:tgtEl>
                                          <p:spTgt spid="62"/>
                                        </p:tgtEl>
                                        <p:attrNameLst>
                                          <p:attrName>ppt_h</p:attrName>
                                        </p:attrNameLst>
                                      </p:cBhvr>
                                      <p:tavLst>
                                        <p:tav tm="0">
                                          <p:val>
                                            <p:fltVal val="0"/>
                                          </p:val>
                                        </p:tav>
                                        <p:tav tm="100000">
                                          <p:val>
                                            <p:strVal val="#ppt_h"/>
                                          </p:val>
                                        </p:tav>
                                      </p:tavLst>
                                    </p:anim>
                                    <p:animEffect transition="in" filter="fade">
                                      <p:cBhvr>
                                        <p:cTn id="287" dur="1000"/>
                                        <p:tgtEl>
                                          <p:spTgt spid="62"/>
                                        </p:tgtEl>
                                      </p:cBhvr>
                                    </p:animEffect>
                                  </p:childTnLst>
                                </p:cTn>
                              </p:par>
                              <p:par>
                                <p:cTn id="288" presetID="14" presetClass="entr" presetSubtype="10" fill="hold" nodeType="withEffect">
                                  <p:stCondLst>
                                    <p:cond delay="0"/>
                                  </p:stCondLst>
                                  <p:childTnLst>
                                    <p:set>
                                      <p:cBhvr>
                                        <p:cTn id="289" dur="1" fill="hold">
                                          <p:stCondLst>
                                            <p:cond delay="0"/>
                                          </p:stCondLst>
                                        </p:cTn>
                                        <p:tgtEl>
                                          <p:spTgt spid="72"/>
                                        </p:tgtEl>
                                        <p:attrNameLst>
                                          <p:attrName>style.visibility</p:attrName>
                                        </p:attrNameLst>
                                      </p:cBhvr>
                                      <p:to>
                                        <p:strVal val="visible"/>
                                      </p:to>
                                    </p:set>
                                    <p:animEffect transition="in" filter="randombar(horizontal)">
                                      <p:cBhvr>
                                        <p:cTn id="290" dur="500"/>
                                        <p:tgtEl>
                                          <p:spTgt spid="72"/>
                                        </p:tgtEl>
                                      </p:cBhvr>
                                    </p:animEffect>
                                  </p:childTnLst>
                                </p:cTn>
                              </p:par>
                            </p:childTnLst>
                          </p:cTn>
                        </p:par>
                        <p:par>
                          <p:cTn id="291" fill="hold">
                            <p:stCondLst>
                              <p:cond delay="2000"/>
                            </p:stCondLst>
                            <p:childTnLst>
                              <p:par>
                                <p:cTn id="292" presetID="2" presetClass="entr" presetSubtype="4" fill="hold" grpId="0" nodeType="afterEffect">
                                  <p:stCondLst>
                                    <p:cond delay="0"/>
                                  </p:stCondLst>
                                  <p:childTnLst>
                                    <p:set>
                                      <p:cBhvr>
                                        <p:cTn id="293" dur="1" fill="hold">
                                          <p:stCondLst>
                                            <p:cond delay="0"/>
                                          </p:stCondLst>
                                        </p:cTn>
                                        <p:tgtEl>
                                          <p:spTgt spid="83"/>
                                        </p:tgtEl>
                                        <p:attrNameLst>
                                          <p:attrName>style.visibility</p:attrName>
                                        </p:attrNameLst>
                                      </p:cBhvr>
                                      <p:to>
                                        <p:strVal val="visible"/>
                                      </p:to>
                                    </p:set>
                                    <p:anim calcmode="lin" valueType="num">
                                      <p:cBhvr additive="base">
                                        <p:cTn id="294" dur="500" fill="hold"/>
                                        <p:tgtEl>
                                          <p:spTgt spid="83"/>
                                        </p:tgtEl>
                                        <p:attrNameLst>
                                          <p:attrName>ppt_x</p:attrName>
                                        </p:attrNameLst>
                                      </p:cBhvr>
                                      <p:tavLst>
                                        <p:tav tm="0">
                                          <p:val>
                                            <p:strVal val="#ppt_x"/>
                                          </p:val>
                                        </p:tav>
                                        <p:tav tm="100000">
                                          <p:val>
                                            <p:strVal val="#ppt_x"/>
                                          </p:val>
                                        </p:tav>
                                      </p:tavLst>
                                    </p:anim>
                                    <p:anim calcmode="lin" valueType="num">
                                      <p:cBhvr additive="base">
                                        <p:cTn id="295"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par>
                    <p:cTn id="296" fill="hold">
                      <p:stCondLst>
                        <p:cond delay="indefinite"/>
                      </p:stCondLst>
                      <p:childTnLst>
                        <p:par>
                          <p:cTn id="297" fill="hold">
                            <p:stCondLst>
                              <p:cond delay="0"/>
                            </p:stCondLst>
                            <p:childTnLst>
                              <p:par>
                                <p:cTn id="298" presetID="2" presetClass="exit" presetSubtype="4" fill="hold" grpId="1" nodeType="clickEffect">
                                  <p:stCondLst>
                                    <p:cond delay="0"/>
                                  </p:stCondLst>
                                  <p:childTnLst>
                                    <p:anim calcmode="lin" valueType="num">
                                      <p:cBhvr additive="base">
                                        <p:cTn id="299" dur="500"/>
                                        <p:tgtEl>
                                          <p:spTgt spid="83"/>
                                        </p:tgtEl>
                                        <p:attrNameLst>
                                          <p:attrName>ppt_x</p:attrName>
                                        </p:attrNameLst>
                                      </p:cBhvr>
                                      <p:tavLst>
                                        <p:tav tm="0">
                                          <p:val>
                                            <p:strVal val="ppt_x"/>
                                          </p:val>
                                        </p:tav>
                                        <p:tav tm="100000">
                                          <p:val>
                                            <p:strVal val="ppt_x"/>
                                          </p:val>
                                        </p:tav>
                                      </p:tavLst>
                                    </p:anim>
                                    <p:anim calcmode="lin" valueType="num">
                                      <p:cBhvr additive="base">
                                        <p:cTn id="300" dur="500"/>
                                        <p:tgtEl>
                                          <p:spTgt spid="83"/>
                                        </p:tgtEl>
                                        <p:attrNameLst>
                                          <p:attrName>ppt_y</p:attrName>
                                        </p:attrNameLst>
                                      </p:cBhvr>
                                      <p:tavLst>
                                        <p:tav tm="0">
                                          <p:val>
                                            <p:strVal val="ppt_y"/>
                                          </p:val>
                                        </p:tav>
                                        <p:tav tm="100000">
                                          <p:val>
                                            <p:strVal val="1+ppt_h/2"/>
                                          </p:val>
                                        </p:tav>
                                      </p:tavLst>
                                    </p:anim>
                                    <p:set>
                                      <p:cBhvr>
                                        <p:cTn id="301" dur="1" fill="hold">
                                          <p:stCondLst>
                                            <p:cond delay="499"/>
                                          </p:stCondLst>
                                        </p:cTn>
                                        <p:tgtEl>
                                          <p:spTgt spid="83"/>
                                        </p:tgtEl>
                                        <p:attrNameLst>
                                          <p:attrName>style.visibility</p:attrName>
                                        </p:attrNameLst>
                                      </p:cBhvr>
                                      <p:to>
                                        <p:strVal val="hidden"/>
                                      </p:to>
                                    </p:set>
                                  </p:childTnLst>
                                </p:cTn>
                              </p:par>
                            </p:childTnLst>
                          </p:cTn>
                        </p:par>
                        <p:par>
                          <p:cTn id="302" fill="hold">
                            <p:stCondLst>
                              <p:cond delay="500"/>
                            </p:stCondLst>
                            <p:childTnLst>
                              <p:par>
                                <p:cTn id="303" presetID="14" presetClass="entr" presetSubtype="10" fill="hold" grpId="0" nodeType="afterEffect">
                                  <p:stCondLst>
                                    <p:cond delay="0"/>
                                  </p:stCondLst>
                                  <p:childTnLst>
                                    <p:set>
                                      <p:cBhvr>
                                        <p:cTn id="304" dur="1" fill="hold">
                                          <p:stCondLst>
                                            <p:cond delay="0"/>
                                          </p:stCondLst>
                                        </p:cTn>
                                        <p:tgtEl>
                                          <p:spTgt spid="55"/>
                                        </p:tgtEl>
                                        <p:attrNameLst>
                                          <p:attrName>style.visibility</p:attrName>
                                        </p:attrNameLst>
                                      </p:cBhvr>
                                      <p:to>
                                        <p:strVal val="visible"/>
                                      </p:to>
                                    </p:set>
                                    <p:animEffect transition="in" filter="randombar(horizontal)">
                                      <p:cBhvr>
                                        <p:cTn id="305" dur="500"/>
                                        <p:tgtEl>
                                          <p:spTgt spid="55"/>
                                        </p:tgtEl>
                                      </p:cBhvr>
                                    </p:animEffect>
                                  </p:childTnLst>
                                </p:cTn>
                              </p:par>
                            </p:childTnLst>
                          </p:cTn>
                        </p:par>
                        <p:par>
                          <p:cTn id="306" fill="hold">
                            <p:stCondLst>
                              <p:cond delay="1000"/>
                            </p:stCondLst>
                            <p:childTnLst>
                              <p:par>
                                <p:cTn id="307" presetID="53" presetClass="entr" presetSubtype="16" fill="hold" grpId="0" nodeType="afterEffect">
                                  <p:stCondLst>
                                    <p:cond delay="0"/>
                                  </p:stCondLst>
                                  <p:childTnLst>
                                    <p:set>
                                      <p:cBhvr>
                                        <p:cTn id="308" dur="1" fill="hold">
                                          <p:stCondLst>
                                            <p:cond delay="0"/>
                                          </p:stCondLst>
                                        </p:cTn>
                                        <p:tgtEl>
                                          <p:spTgt spid="33"/>
                                        </p:tgtEl>
                                        <p:attrNameLst>
                                          <p:attrName>style.visibility</p:attrName>
                                        </p:attrNameLst>
                                      </p:cBhvr>
                                      <p:to>
                                        <p:strVal val="visible"/>
                                      </p:to>
                                    </p:set>
                                    <p:anim calcmode="lin" valueType="num">
                                      <p:cBhvr>
                                        <p:cTn id="309" dur="1000" fill="hold"/>
                                        <p:tgtEl>
                                          <p:spTgt spid="33"/>
                                        </p:tgtEl>
                                        <p:attrNameLst>
                                          <p:attrName>ppt_w</p:attrName>
                                        </p:attrNameLst>
                                      </p:cBhvr>
                                      <p:tavLst>
                                        <p:tav tm="0">
                                          <p:val>
                                            <p:fltVal val="0"/>
                                          </p:val>
                                        </p:tav>
                                        <p:tav tm="100000">
                                          <p:val>
                                            <p:strVal val="#ppt_w"/>
                                          </p:val>
                                        </p:tav>
                                      </p:tavLst>
                                    </p:anim>
                                    <p:anim calcmode="lin" valueType="num">
                                      <p:cBhvr>
                                        <p:cTn id="310" dur="1000" fill="hold"/>
                                        <p:tgtEl>
                                          <p:spTgt spid="33"/>
                                        </p:tgtEl>
                                        <p:attrNameLst>
                                          <p:attrName>ppt_h</p:attrName>
                                        </p:attrNameLst>
                                      </p:cBhvr>
                                      <p:tavLst>
                                        <p:tav tm="0">
                                          <p:val>
                                            <p:fltVal val="0"/>
                                          </p:val>
                                        </p:tav>
                                        <p:tav tm="100000">
                                          <p:val>
                                            <p:strVal val="#ppt_h"/>
                                          </p:val>
                                        </p:tav>
                                      </p:tavLst>
                                    </p:anim>
                                    <p:animEffect transition="in" filter="fade">
                                      <p:cBhvr>
                                        <p:cTn id="311" dur="1000"/>
                                        <p:tgtEl>
                                          <p:spTgt spid="33"/>
                                        </p:tgtEl>
                                      </p:cBhvr>
                                    </p:animEffect>
                                  </p:childTnLst>
                                </p:cTn>
                              </p:par>
                            </p:childTnLst>
                          </p:cTn>
                        </p:par>
                        <p:par>
                          <p:cTn id="312" fill="hold">
                            <p:stCondLst>
                              <p:cond delay="2000"/>
                            </p:stCondLst>
                            <p:childTnLst>
                              <p:par>
                                <p:cTn id="313" presetID="2" presetClass="entr" presetSubtype="4" fill="hold" grpId="0" nodeType="afterEffect">
                                  <p:stCondLst>
                                    <p:cond delay="0"/>
                                  </p:stCondLst>
                                  <p:childTnLst>
                                    <p:set>
                                      <p:cBhvr>
                                        <p:cTn id="314" dur="1" fill="hold">
                                          <p:stCondLst>
                                            <p:cond delay="0"/>
                                          </p:stCondLst>
                                        </p:cTn>
                                        <p:tgtEl>
                                          <p:spTgt spid="90"/>
                                        </p:tgtEl>
                                        <p:attrNameLst>
                                          <p:attrName>style.visibility</p:attrName>
                                        </p:attrNameLst>
                                      </p:cBhvr>
                                      <p:to>
                                        <p:strVal val="visible"/>
                                      </p:to>
                                    </p:set>
                                    <p:anim calcmode="lin" valueType="num">
                                      <p:cBhvr additive="base">
                                        <p:cTn id="315" dur="500" fill="hold"/>
                                        <p:tgtEl>
                                          <p:spTgt spid="90"/>
                                        </p:tgtEl>
                                        <p:attrNameLst>
                                          <p:attrName>ppt_x</p:attrName>
                                        </p:attrNameLst>
                                      </p:cBhvr>
                                      <p:tavLst>
                                        <p:tav tm="0">
                                          <p:val>
                                            <p:strVal val="#ppt_x"/>
                                          </p:val>
                                        </p:tav>
                                        <p:tav tm="100000">
                                          <p:val>
                                            <p:strVal val="#ppt_x"/>
                                          </p:val>
                                        </p:tav>
                                      </p:tavLst>
                                    </p:anim>
                                    <p:anim calcmode="lin" valueType="num">
                                      <p:cBhvr additive="base">
                                        <p:cTn id="316" dur="500" fill="hold"/>
                                        <p:tgtEl>
                                          <p:spTgt spid="90"/>
                                        </p:tgtEl>
                                        <p:attrNameLst>
                                          <p:attrName>ppt_y</p:attrName>
                                        </p:attrNameLst>
                                      </p:cBhvr>
                                      <p:tavLst>
                                        <p:tav tm="0">
                                          <p:val>
                                            <p:strVal val="1+#ppt_h/2"/>
                                          </p:val>
                                        </p:tav>
                                        <p:tav tm="100000">
                                          <p:val>
                                            <p:strVal val="#ppt_y"/>
                                          </p:val>
                                        </p:tav>
                                      </p:tavLst>
                                    </p:anim>
                                  </p:childTnLst>
                                </p:cTn>
                              </p:par>
                            </p:childTnLst>
                          </p:cTn>
                        </p:par>
                        <p:par>
                          <p:cTn id="317" fill="hold">
                            <p:stCondLst>
                              <p:cond delay="2500"/>
                            </p:stCondLst>
                            <p:childTnLst>
                              <p:par>
                                <p:cTn id="318" presetID="14" presetClass="entr" presetSubtype="10" fill="hold" grpId="0" nodeType="afterEffect">
                                  <p:stCondLst>
                                    <p:cond delay="0"/>
                                  </p:stCondLst>
                                  <p:childTnLst>
                                    <p:set>
                                      <p:cBhvr>
                                        <p:cTn id="319" dur="1" fill="hold">
                                          <p:stCondLst>
                                            <p:cond delay="0"/>
                                          </p:stCondLst>
                                        </p:cTn>
                                        <p:tgtEl>
                                          <p:spTgt spid="63"/>
                                        </p:tgtEl>
                                        <p:attrNameLst>
                                          <p:attrName>style.visibility</p:attrName>
                                        </p:attrNameLst>
                                      </p:cBhvr>
                                      <p:to>
                                        <p:strVal val="visible"/>
                                      </p:to>
                                    </p:set>
                                    <p:animEffect transition="in" filter="randombar(horizontal)">
                                      <p:cBhvr>
                                        <p:cTn id="320" dur="500"/>
                                        <p:tgtEl>
                                          <p:spTgt spid="63"/>
                                        </p:tgtEl>
                                      </p:cBhvr>
                                    </p:animEffect>
                                  </p:childTnLst>
                                </p:cTn>
                              </p:par>
                            </p:childTnLst>
                          </p:cTn>
                        </p:par>
                      </p:childTnLst>
                    </p:cTn>
                  </p:par>
                  <p:par>
                    <p:cTn id="321" fill="hold">
                      <p:stCondLst>
                        <p:cond delay="indefinite"/>
                      </p:stCondLst>
                      <p:childTnLst>
                        <p:par>
                          <p:cTn id="322" fill="hold">
                            <p:stCondLst>
                              <p:cond delay="0"/>
                            </p:stCondLst>
                            <p:childTnLst>
                              <p:par>
                                <p:cTn id="323" presetID="2" presetClass="exit" presetSubtype="4" fill="hold" grpId="1" nodeType="clickEffect">
                                  <p:stCondLst>
                                    <p:cond delay="0"/>
                                  </p:stCondLst>
                                  <p:childTnLst>
                                    <p:anim calcmode="lin" valueType="num">
                                      <p:cBhvr additive="base">
                                        <p:cTn id="324" dur="500"/>
                                        <p:tgtEl>
                                          <p:spTgt spid="90"/>
                                        </p:tgtEl>
                                        <p:attrNameLst>
                                          <p:attrName>ppt_x</p:attrName>
                                        </p:attrNameLst>
                                      </p:cBhvr>
                                      <p:tavLst>
                                        <p:tav tm="0">
                                          <p:val>
                                            <p:strVal val="ppt_x"/>
                                          </p:val>
                                        </p:tav>
                                        <p:tav tm="100000">
                                          <p:val>
                                            <p:strVal val="ppt_x"/>
                                          </p:val>
                                        </p:tav>
                                      </p:tavLst>
                                    </p:anim>
                                    <p:anim calcmode="lin" valueType="num">
                                      <p:cBhvr additive="base">
                                        <p:cTn id="325" dur="500"/>
                                        <p:tgtEl>
                                          <p:spTgt spid="90"/>
                                        </p:tgtEl>
                                        <p:attrNameLst>
                                          <p:attrName>ppt_y</p:attrName>
                                        </p:attrNameLst>
                                      </p:cBhvr>
                                      <p:tavLst>
                                        <p:tav tm="0">
                                          <p:val>
                                            <p:strVal val="ppt_y"/>
                                          </p:val>
                                        </p:tav>
                                        <p:tav tm="100000">
                                          <p:val>
                                            <p:strVal val="1+ppt_h/2"/>
                                          </p:val>
                                        </p:tav>
                                      </p:tavLst>
                                    </p:anim>
                                    <p:set>
                                      <p:cBhvr>
                                        <p:cTn id="326" dur="1" fill="hold">
                                          <p:stCondLst>
                                            <p:cond delay="499"/>
                                          </p:stCondLst>
                                        </p:cTn>
                                        <p:tgtEl>
                                          <p:spTgt spid="90"/>
                                        </p:tgtEl>
                                        <p:attrNameLst>
                                          <p:attrName>style.visibility</p:attrName>
                                        </p:attrNameLst>
                                      </p:cBhvr>
                                      <p:to>
                                        <p:strVal val="hidden"/>
                                      </p:to>
                                    </p:set>
                                  </p:childTnLst>
                                </p:cTn>
                              </p:par>
                            </p:childTnLst>
                          </p:cTn>
                        </p:par>
                      </p:childTnLst>
                    </p:cTn>
                  </p:par>
                  <p:par>
                    <p:cTn id="327" fill="hold">
                      <p:stCondLst>
                        <p:cond delay="indefinite"/>
                      </p:stCondLst>
                      <p:childTnLst>
                        <p:par>
                          <p:cTn id="328" fill="hold">
                            <p:stCondLst>
                              <p:cond delay="0"/>
                            </p:stCondLst>
                            <p:childTnLst>
                              <p:par>
                                <p:cTn id="329" presetID="14" presetClass="entr" presetSubtype="10" fill="hold" grpId="0" nodeType="clickEffect">
                                  <p:stCondLst>
                                    <p:cond delay="0"/>
                                  </p:stCondLst>
                                  <p:childTnLst>
                                    <p:set>
                                      <p:cBhvr>
                                        <p:cTn id="330" dur="1" fill="hold">
                                          <p:stCondLst>
                                            <p:cond delay="0"/>
                                          </p:stCondLst>
                                        </p:cTn>
                                        <p:tgtEl>
                                          <p:spTgt spid="71"/>
                                        </p:tgtEl>
                                        <p:attrNameLst>
                                          <p:attrName>style.visibility</p:attrName>
                                        </p:attrNameLst>
                                      </p:cBhvr>
                                      <p:to>
                                        <p:strVal val="visible"/>
                                      </p:to>
                                    </p:set>
                                    <p:animEffect transition="in" filter="randombar(horizontal)">
                                      <p:cBhvr>
                                        <p:cTn id="331" dur="500"/>
                                        <p:tgtEl>
                                          <p:spTgt spid="71"/>
                                        </p:tgtEl>
                                      </p:cBhvr>
                                    </p:animEffect>
                                  </p:childTnLst>
                                </p:cTn>
                              </p:par>
                              <p:par>
                                <p:cTn id="332" presetID="53" presetClass="entr" presetSubtype="16" fill="hold" grpId="0" nodeType="withEffect">
                                  <p:stCondLst>
                                    <p:cond delay="0"/>
                                  </p:stCondLst>
                                  <p:childTnLst>
                                    <p:set>
                                      <p:cBhvr>
                                        <p:cTn id="333" dur="1" fill="hold">
                                          <p:stCondLst>
                                            <p:cond delay="0"/>
                                          </p:stCondLst>
                                        </p:cTn>
                                        <p:tgtEl>
                                          <p:spTgt spid="70"/>
                                        </p:tgtEl>
                                        <p:attrNameLst>
                                          <p:attrName>style.visibility</p:attrName>
                                        </p:attrNameLst>
                                      </p:cBhvr>
                                      <p:to>
                                        <p:strVal val="visible"/>
                                      </p:to>
                                    </p:set>
                                    <p:anim calcmode="lin" valueType="num">
                                      <p:cBhvr>
                                        <p:cTn id="334" dur="1000" fill="hold"/>
                                        <p:tgtEl>
                                          <p:spTgt spid="70"/>
                                        </p:tgtEl>
                                        <p:attrNameLst>
                                          <p:attrName>ppt_w</p:attrName>
                                        </p:attrNameLst>
                                      </p:cBhvr>
                                      <p:tavLst>
                                        <p:tav tm="0">
                                          <p:val>
                                            <p:fltVal val="0"/>
                                          </p:val>
                                        </p:tav>
                                        <p:tav tm="100000">
                                          <p:val>
                                            <p:strVal val="#ppt_w"/>
                                          </p:val>
                                        </p:tav>
                                      </p:tavLst>
                                    </p:anim>
                                    <p:anim calcmode="lin" valueType="num">
                                      <p:cBhvr>
                                        <p:cTn id="335" dur="1000" fill="hold"/>
                                        <p:tgtEl>
                                          <p:spTgt spid="70"/>
                                        </p:tgtEl>
                                        <p:attrNameLst>
                                          <p:attrName>ppt_h</p:attrName>
                                        </p:attrNameLst>
                                      </p:cBhvr>
                                      <p:tavLst>
                                        <p:tav tm="0">
                                          <p:val>
                                            <p:fltVal val="0"/>
                                          </p:val>
                                        </p:tav>
                                        <p:tav tm="100000">
                                          <p:val>
                                            <p:strVal val="#ppt_h"/>
                                          </p:val>
                                        </p:tav>
                                      </p:tavLst>
                                    </p:anim>
                                    <p:animEffect transition="in" filter="fade">
                                      <p:cBhvr>
                                        <p:cTn id="336" dur="1000"/>
                                        <p:tgtEl>
                                          <p:spTgt spid="70"/>
                                        </p:tgtEl>
                                      </p:cBhvr>
                                    </p:animEffect>
                                  </p:childTnLst>
                                </p:cTn>
                              </p:par>
                            </p:childTnLst>
                          </p:cTn>
                        </p:par>
                        <p:par>
                          <p:cTn id="337" fill="hold">
                            <p:stCondLst>
                              <p:cond delay="1000"/>
                            </p:stCondLst>
                            <p:childTnLst>
                              <p:par>
                                <p:cTn id="338" presetID="2" presetClass="entr" presetSubtype="4" fill="hold" grpId="0" nodeType="afterEffect">
                                  <p:stCondLst>
                                    <p:cond delay="0"/>
                                  </p:stCondLst>
                                  <p:childTnLst>
                                    <p:set>
                                      <p:cBhvr>
                                        <p:cTn id="339" dur="1" fill="hold">
                                          <p:stCondLst>
                                            <p:cond delay="0"/>
                                          </p:stCondLst>
                                        </p:cTn>
                                        <p:tgtEl>
                                          <p:spTgt spid="84"/>
                                        </p:tgtEl>
                                        <p:attrNameLst>
                                          <p:attrName>style.visibility</p:attrName>
                                        </p:attrNameLst>
                                      </p:cBhvr>
                                      <p:to>
                                        <p:strVal val="visible"/>
                                      </p:to>
                                    </p:set>
                                    <p:anim calcmode="lin" valueType="num">
                                      <p:cBhvr additive="base">
                                        <p:cTn id="340" dur="500" fill="hold"/>
                                        <p:tgtEl>
                                          <p:spTgt spid="84"/>
                                        </p:tgtEl>
                                        <p:attrNameLst>
                                          <p:attrName>ppt_x</p:attrName>
                                        </p:attrNameLst>
                                      </p:cBhvr>
                                      <p:tavLst>
                                        <p:tav tm="0">
                                          <p:val>
                                            <p:strVal val="#ppt_x"/>
                                          </p:val>
                                        </p:tav>
                                        <p:tav tm="100000">
                                          <p:val>
                                            <p:strVal val="#ppt_x"/>
                                          </p:val>
                                        </p:tav>
                                      </p:tavLst>
                                    </p:anim>
                                    <p:anim calcmode="lin" valueType="num">
                                      <p:cBhvr additive="base">
                                        <p:cTn id="341"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342" fill="hold">
                      <p:stCondLst>
                        <p:cond delay="indefinite"/>
                      </p:stCondLst>
                      <p:childTnLst>
                        <p:par>
                          <p:cTn id="343" fill="hold">
                            <p:stCondLst>
                              <p:cond delay="0"/>
                            </p:stCondLst>
                            <p:childTnLst>
                              <p:par>
                                <p:cTn id="344" presetID="2" presetClass="exit" presetSubtype="4" fill="hold" grpId="1" nodeType="clickEffect">
                                  <p:stCondLst>
                                    <p:cond delay="0"/>
                                  </p:stCondLst>
                                  <p:childTnLst>
                                    <p:anim calcmode="lin" valueType="num">
                                      <p:cBhvr additive="base">
                                        <p:cTn id="345" dur="500"/>
                                        <p:tgtEl>
                                          <p:spTgt spid="84"/>
                                        </p:tgtEl>
                                        <p:attrNameLst>
                                          <p:attrName>ppt_x</p:attrName>
                                        </p:attrNameLst>
                                      </p:cBhvr>
                                      <p:tavLst>
                                        <p:tav tm="0">
                                          <p:val>
                                            <p:strVal val="ppt_x"/>
                                          </p:val>
                                        </p:tav>
                                        <p:tav tm="100000">
                                          <p:val>
                                            <p:strVal val="ppt_x"/>
                                          </p:val>
                                        </p:tav>
                                      </p:tavLst>
                                    </p:anim>
                                    <p:anim calcmode="lin" valueType="num">
                                      <p:cBhvr additive="base">
                                        <p:cTn id="346" dur="500"/>
                                        <p:tgtEl>
                                          <p:spTgt spid="84"/>
                                        </p:tgtEl>
                                        <p:attrNameLst>
                                          <p:attrName>ppt_y</p:attrName>
                                        </p:attrNameLst>
                                      </p:cBhvr>
                                      <p:tavLst>
                                        <p:tav tm="0">
                                          <p:val>
                                            <p:strVal val="ppt_y"/>
                                          </p:val>
                                        </p:tav>
                                        <p:tav tm="100000">
                                          <p:val>
                                            <p:strVal val="1+ppt_h/2"/>
                                          </p:val>
                                        </p:tav>
                                      </p:tavLst>
                                    </p:anim>
                                    <p:set>
                                      <p:cBhvr>
                                        <p:cTn id="347" dur="1" fill="hold">
                                          <p:stCondLst>
                                            <p:cond delay="499"/>
                                          </p:stCondLst>
                                        </p:cTn>
                                        <p:tgtEl>
                                          <p:spTgt spid="84"/>
                                        </p:tgtEl>
                                        <p:attrNameLst>
                                          <p:attrName>style.visibility</p:attrName>
                                        </p:attrNameLst>
                                      </p:cBhvr>
                                      <p:to>
                                        <p:strVal val="hidden"/>
                                      </p:to>
                                    </p:set>
                                  </p:childTnLst>
                                </p:cTn>
                              </p:par>
                            </p:childTnLst>
                          </p:cTn>
                        </p:par>
                        <p:par>
                          <p:cTn id="348" fill="hold">
                            <p:stCondLst>
                              <p:cond delay="500"/>
                            </p:stCondLst>
                            <p:childTnLst>
                              <p:par>
                                <p:cTn id="349" presetID="14" presetClass="entr" presetSubtype="10" fill="hold" nodeType="afterEffect">
                                  <p:stCondLst>
                                    <p:cond delay="0"/>
                                  </p:stCondLst>
                                  <p:childTnLst>
                                    <p:set>
                                      <p:cBhvr>
                                        <p:cTn id="350" dur="1" fill="hold">
                                          <p:stCondLst>
                                            <p:cond delay="0"/>
                                          </p:stCondLst>
                                        </p:cTn>
                                        <p:tgtEl>
                                          <p:spTgt spid="69"/>
                                        </p:tgtEl>
                                        <p:attrNameLst>
                                          <p:attrName>style.visibility</p:attrName>
                                        </p:attrNameLst>
                                      </p:cBhvr>
                                      <p:to>
                                        <p:strVal val="visible"/>
                                      </p:to>
                                    </p:set>
                                    <p:animEffect transition="in" filter="randombar(horizontal)">
                                      <p:cBhvr>
                                        <p:cTn id="351" dur="500"/>
                                        <p:tgtEl>
                                          <p:spTgt spid="69"/>
                                        </p:tgtEl>
                                      </p:cBhvr>
                                    </p:animEffect>
                                  </p:childTnLst>
                                </p:cTn>
                              </p:par>
                            </p:childTnLst>
                          </p:cTn>
                        </p:par>
                        <p:par>
                          <p:cTn id="352" fill="hold">
                            <p:stCondLst>
                              <p:cond delay="1000"/>
                            </p:stCondLst>
                            <p:childTnLst>
                              <p:par>
                                <p:cTn id="353" presetID="2" presetClass="entr" presetSubtype="4" fill="hold" grpId="0" nodeType="afterEffect">
                                  <p:stCondLst>
                                    <p:cond delay="0"/>
                                  </p:stCondLst>
                                  <p:childTnLst>
                                    <p:set>
                                      <p:cBhvr>
                                        <p:cTn id="354" dur="1" fill="hold">
                                          <p:stCondLst>
                                            <p:cond delay="0"/>
                                          </p:stCondLst>
                                        </p:cTn>
                                        <p:tgtEl>
                                          <p:spTgt spid="85"/>
                                        </p:tgtEl>
                                        <p:attrNameLst>
                                          <p:attrName>style.visibility</p:attrName>
                                        </p:attrNameLst>
                                      </p:cBhvr>
                                      <p:to>
                                        <p:strVal val="visible"/>
                                      </p:to>
                                    </p:set>
                                    <p:anim calcmode="lin" valueType="num">
                                      <p:cBhvr additive="base">
                                        <p:cTn id="355" dur="500" fill="hold"/>
                                        <p:tgtEl>
                                          <p:spTgt spid="85"/>
                                        </p:tgtEl>
                                        <p:attrNameLst>
                                          <p:attrName>ppt_x</p:attrName>
                                        </p:attrNameLst>
                                      </p:cBhvr>
                                      <p:tavLst>
                                        <p:tav tm="0">
                                          <p:val>
                                            <p:strVal val="#ppt_x"/>
                                          </p:val>
                                        </p:tav>
                                        <p:tav tm="100000">
                                          <p:val>
                                            <p:strVal val="#ppt_x"/>
                                          </p:val>
                                        </p:tav>
                                      </p:tavLst>
                                    </p:anim>
                                    <p:anim calcmode="lin" valueType="num">
                                      <p:cBhvr additive="base">
                                        <p:cTn id="356"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357" fill="hold">
                      <p:stCondLst>
                        <p:cond delay="indefinite"/>
                      </p:stCondLst>
                      <p:childTnLst>
                        <p:par>
                          <p:cTn id="358" fill="hold">
                            <p:stCondLst>
                              <p:cond delay="0"/>
                            </p:stCondLst>
                            <p:childTnLst>
                              <p:par>
                                <p:cTn id="359" presetID="2" presetClass="exit" presetSubtype="4" fill="hold" grpId="1" nodeType="clickEffect">
                                  <p:stCondLst>
                                    <p:cond delay="0"/>
                                  </p:stCondLst>
                                  <p:childTnLst>
                                    <p:anim calcmode="lin" valueType="num">
                                      <p:cBhvr additive="base">
                                        <p:cTn id="360" dur="500"/>
                                        <p:tgtEl>
                                          <p:spTgt spid="85"/>
                                        </p:tgtEl>
                                        <p:attrNameLst>
                                          <p:attrName>ppt_x</p:attrName>
                                        </p:attrNameLst>
                                      </p:cBhvr>
                                      <p:tavLst>
                                        <p:tav tm="0">
                                          <p:val>
                                            <p:strVal val="ppt_x"/>
                                          </p:val>
                                        </p:tav>
                                        <p:tav tm="100000">
                                          <p:val>
                                            <p:strVal val="ppt_x"/>
                                          </p:val>
                                        </p:tav>
                                      </p:tavLst>
                                    </p:anim>
                                    <p:anim calcmode="lin" valueType="num">
                                      <p:cBhvr additive="base">
                                        <p:cTn id="361" dur="500"/>
                                        <p:tgtEl>
                                          <p:spTgt spid="85"/>
                                        </p:tgtEl>
                                        <p:attrNameLst>
                                          <p:attrName>ppt_y</p:attrName>
                                        </p:attrNameLst>
                                      </p:cBhvr>
                                      <p:tavLst>
                                        <p:tav tm="0">
                                          <p:val>
                                            <p:strVal val="ppt_y"/>
                                          </p:val>
                                        </p:tav>
                                        <p:tav tm="100000">
                                          <p:val>
                                            <p:strVal val="1+ppt_h/2"/>
                                          </p:val>
                                        </p:tav>
                                      </p:tavLst>
                                    </p:anim>
                                    <p:set>
                                      <p:cBhvr>
                                        <p:cTn id="362" dur="1" fill="hold">
                                          <p:stCondLst>
                                            <p:cond delay="499"/>
                                          </p:stCondLst>
                                        </p:cTn>
                                        <p:tgtEl>
                                          <p:spTgt spid="85"/>
                                        </p:tgtEl>
                                        <p:attrNameLst>
                                          <p:attrName>style.visibility</p:attrName>
                                        </p:attrNameLst>
                                      </p:cBhvr>
                                      <p:to>
                                        <p:strVal val="hidden"/>
                                      </p:to>
                                    </p:set>
                                  </p:childTnLst>
                                </p:cTn>
                              </p:par>
                            </p:childTnLst>
                          </p:cTn>
                        </p:par>
                        <p:par>
                          <p:cTn id="363" fill="hold">
                            <p:stCondLst>
                              <p:cond delay="500"/>
                            </p:stCondLst>
                            <p:childTnLst>
                              <p:par>
                                <p:cTn id="364" presetID="42" presetClass="entr" presetSubtype="0" fill="hold" nodeType="afterEffect">
                                  <p:stCondLst>
                                    <p:cond delay="0"/>
                                  </p:stCondLst>
                                  <p:childTnLst>
                                    <p:set>
                                      <p:cBhvr>
                                        <p:cTn id="365" dur="1" fill="hold">
                                          <p:stCondLst>
                                            <p:cond delay="0"/>
                                          </p:stCondLst>
                                        </p:cTn>
                                        <p:tgtEl>
                                          <p:spTgt spid="57"/>
                                        </p:tgtEl>
                                        <p:attrNameLst>
                                          <p:attrName>style.visibility</p:attrName>
                                        </p:attrNameLst>
                                      </p:cBhvr>
                                      <p:to>
                                        <p:strVal val="visible"/>
                                      </p:to>
                                    </p:set>
                                    <p:animEffect transition="in" filter="fade">
                                      <p:cBhvr>
                                        <p:cTn id="366" dur="1000"/>
                                        <p:tgtEl>
                                          <p:spTgt spid="57"/>
                                        </p:tgtEl>
                                      </p:cBhvr>
                                    </p:animEffect>
                                    <p:anim calcmode="lin" valueType="num">
                                      <p:cBhvr>
                                        <p:cTn id="367" dur="1000" fill="hold"/>
                                        <p:tgtEl>
                                          <p:spTgt spid="57"/>
                                        </p:tgtEl>
                                        <p:attrNameLst>
                                          <p:attrName>ppt_x</p:attrName>
                                        </p:attrNameLst>
                                      </p:cBhvr>
                                      <p:tavLst>
                                        <p:tav tm="0">
                                          <p:val>
                                            <p:strVal val="#ppt_x"/>
                                          </p:val>
                                        </p:tav>
                                        <p:tav tm="100000">
                                          <p:val>
                                            <p:strVal val="#ppt_x"/>
                                          </p:val>
                                        </p:tav>
                                      </p:tavLst>
                                    </p:anim>
                                    <p:anim calcmode="lin" valueType="num">
                                      <p:cBhvr>
                                        <p:cTn id="368" dur="1000" fill="hold"/>
                                        <p:tgtEl>
                                          <p:spTgt spid="57"/>
                                        </p:tgtEl>
                                        <p:attrNameLst>
                                          <p:attrName>ppt_y</p:attrName>
                                        </p:attrNameLst>
                                      </p:cBhvr>
                                      <p:tavLst>
                                        <p:tav tm="0">
                                          <p:val>
                                            <p:strVal val="#ppt_y+.1"/>
                                          </p:val>
                                        </p:tav>
                                        <p:tav tm="100000">
                                          <p:val>
                                            <p:strVal val="#ppt_y"/>
                                          </p:val>
                                        </p:tav>
                                      </p:tavLst>
                                    </p:anim>
                                  </p:childTnLst>
                                </p:cTn>
                              </p:par>
                            </p:childTnLst>
                          </p:cTn>
                        </p:par>
                        <p:par>
                          <p:cTn id="369" fill="hold">
                            <p:stCondLst>
                              <p:cond delay="1500"/>
                            </p:stCondLst>
                            <p:childTnLst>
                              <p:par>
                                <p:cTn id="370" presetID="2" presetClass="entr" presetSubtype="4" fill="hold" grpId="0" nodeType="afterEffect">
                                  <p:stCondLst>
                                    <p:cond delay="0"/>
                                  </p:stCondLst>
                                  <p:childTnLst>
                                    <p:set>
                                      <p:cBhvr>
                                        <p:cTn id="371" dur="1" fill="hold">
                                          <p:stCondLst>
                                            <p:cond delay="0"/>
                                          </p:stCondLst>
                                        </p:cTn>
                                        <p:tgtEl>
                                          <p:spTgt spid="86"/>
                                        </p:tgtEl>
                                        <p:attrNameLst>
                                          <p:attrName>style.visibility</p:attrName>
                                        </p:attrNameLst>
                                      </p:cBhvr>
                                      <p:to>
                                        <p:strVal val="visible"/>
                                      </p:to>
                                    </p:set>
                                    <p:anim calcmode="lin" valueType="num">
                                      <p:cBhvr additive="base">
                                        <p:cTn id="372" dur="500" fill="hold"/>
                                        <p:tgtEl>
                                          <p:spTgt spid="86"/>
                                        </p:tgtEl>
                                        <p:attrNameLst>
                                          <p:attrName>ppt_x</p:attrName>
                                        </p:attrNameLst>
                                      </p:cBhvr>
                                      <p:tavLst>
                                        <p:tav tm="0">
                                          <p:val>
                                            <p:strVal val="#ppt_x"/>
                                          </p:val>
                                        </p:tav>
                                        <p:tav tm="100000">
                                          <p:val>
                                            <p:strVal val="#ppt_x"/>
                                          </p:val>
                                        </p:tav>
                                      </p:tavLst>
                                    </p:anim>
                                    <p:anim calcmode="lin" valueType="num">
                                      <p:cBhvr additive="base">
                                        <p:cTn id="373"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par>
                    <p:cTn id="374" fill="hold">
                      <p:stCondLst>
                        <p:cond delay="indefinite"/>
                      </p:stCondLst>
                      <p:childTnLst>
                        <p:par>
                          <p:cTn id="375" fill="hold">
                            <p:stCondLst>
                              <p:cond delay="0"/>
                            </p:stCondLst>
                            <p:childTnLst>
                              <p:par>
                                <p:cTn id="376" presetID="2" presetClass="exit" presetSubtype="4" fill="hold" grpId="1" nodeType="clickEffect">
                                  <p:stCondLst>
                                    <p:cond delay="0"/>
                                  </p:stCondLst>
                                  <p:childTnLst>
                                    <p:anim calcmode="lin" valueType="num">
                                      <p:cBhvr additive="base">
                                        <p:cTn id="377" dur="500"/>
                                        <p:tgtEl>
                                          <p:spTgt spid="86"/>
                                        </p:tgtEl>
                                        <p:attrNameLst>
                                          <p:attrName>ppt_x</p:attrName>
                                        </p:attrNameLst>
                                      </p:cBhvr>
                                      <p:tavLst>
                                        <p:tav tm="0">
                                          <p:val>
                                            <p:strVal val="ppt_x"/>
                                          </p:val>
                                        </p:tav>
                                        <p:tav tm="100000">
                                          <p:val>
                                            <p:strVal val="ppt_x"/>
                                          </p:val>
                                        </p:tav>
                                      </p:tavLst>
                                    </p:anim>
                                    <p:anim calcmode="lin" valueType="num">
                                      <p:cBhvr additive="base">
                                        <p:cTn id="378" dur="500"/>
                                        <p:tgtEl>
                                          <p:spTgt spid="86"/>
                                        </p:tgtEl>
                                        <p:attrNameLst>
                                          <p:attrName>ppt_y</p:attrName>
                                        </p:attrNameLst>
                                      </p:cBhvr>
                                      <p:tavLst>
                                        <p:tav tm="0">
                                          <p:val>
                                            <p:strVal val="ppt_y"/>
                                          </p:val>
                                        </p:tav>
                                        <p:tav tm="100000">
                                          <p:val>
                                            <p:strVal val="1+ppt_h/2"/>
                                          </p:val>
                                        </p:tav>
                                      </p:tavLst>
                                    </p:anim>
                                    <p:set>
                                      <p:cBhvr>
                                        <p:cTn id="379" dur="1" fill="hold">
                                          <p:stCondLst>
                                            <p:cond delay="499"/>
                                          </p:stCondLst>
                                        </p:cTn>
                                        <p:tgtEl>
                                          <p:spTgt spid="86"/>
                                        </p:tgtEl>
                                        <p:attrNameLst>
                                          <p:attrName>style.visibility</p:attrName>
                                        </p:attrNameLst>
                                      </p:cBhvr>
                                      <p:to>
                                        <p:strVal val="hidden"/>
                                      </p:to>
                                    </p:set>
                                  </p:childTnLst>
                                </p:cTn>
                              </p:par>
                            </p:childTnLst>
                          </p:cTn>
                        </p:par>
                        <p:par>
                          <p:cTn id="380" fill="hold">
                            <p:stCondLst>
                              <p:cond delay="500"/>
                            </p:stCondLst>
                            <p:childTnLst>
                              <p:par>
                                <p:cTn id="381" presetID="2" presetClass="entr" presetSubtype="4" fill="hold" grpId="0" nodeType="afterEffect">
                                  <p:stCondLst>
                                    <p:cond delay="0"/>
                                  </p:stCondLst>
                                  <p:childTnLst>
                                    <p:set>
                                      <p:cBhvr>
                                        <p:cTn id="382" dur="1" fill="hold">
                                          <p:stCondLst>
                                            <p:cond delay="0"/>
                                          </p:stCondLst>
                                        </p:cTn>
                                        <p:tgtEl>
                                          <p:spTgt spid="87"/>
                                        </p:tgtEl>
                                        <p:attrNameLst>
                                          <p:attrName>style.visibility</p:attrName>
                                        </p:attrNameLst>
                                      </p:cBhvr>
                                      <p:to>
                                        <p:strVal val="visible"/>
                                      </p:to>
                                    </p:set>
                                    <p:anim calcmode="lin" valueType="num">
                                      <p:cBhvr additive="base">
                                        <p:cTn id="383" dur="500" fill="hold"/>
                                        <p:tgtEl>
                                          <p:spTgt spid="87"/>
                                        </p:tgtEl>
                                        <p:attrNameLst>
                                          <p:attrName>ppt_x</p:attrName>
                                        </p:attrNameLst>
                                      </p:cBhvr>
                                      <p:tavLst>
                                        <p:tav tm="0">
                                          <p:val>
                                            <p:strVal val="#ppt_x"/>
                                          </p:val>
                                        </p:tav>
                                        <p:tav tm="100000">
                                          <p:val>
                                            <p:strVal val="#ppt_x"/>
                                          </p:val>
                                        </p:tav>
                                      </p:tavLst>
                                    </p:anim>
                                    <p:anim calcmode="lin" valueType="num">
                                      <p:cBhvr additive="base">
                                        <p:cTn id="384"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4" grpId="0" animBg="1"/>
      <p:bldP spid="5" grpId="0" animBg="1"/>
      <p:bldP spid="6" grpId="0" animBg="1"/>
      <p:bldP spid="7" grpId="0" animBg="1"/>
      <p:bldP spid="8" grpId="0" animBg="1"/>
      <p:bldP spid="9"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47" grpId="0" animBg="1"/>
      <p:bldP spid="48" grpId="0" animBg="1"/>
      <p:bldP spid="49" grpId="0" animBg="1"/>
      <p:bldP spid="50" grpId="0" animBg="1"/>
      <p:bldP spid="55" grpId="0" animBg="1"/>
      <p:bldP spid="56" grpId="0" animBg="1"/>
      <p:bldP spid="61" grpId="0" animBg="1"/>
      <p:bldP spid="62" grpId="0" animBg="1"/>
      <p:bldP spid="63" grpId="0" animBg="1"/>
      <p:bldP spid="64" grpId="0" animBg="1"/>
      <p:bldP spid="67" grpId="0" animBg="1"/>
      <p:bldP spid="70" grpId="0" animBg="1"/>
      <p:bldP spid="71" grpId="0"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8" grpId="0" animBg="1"/>
      <p:bldP spid="88" grpId="1" animBg="1"/>
      <p:bldP spid="90" grpId="0" animBg="1"/>
      <p:bldP spid="90" grpId="1"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idor de contingut 3"/>
          <p:cNvPicPr>
            <a:picLocks noGrp="1" noChangeAspect="1"/>
          </p:cNvPicPr>
          <p:nvPr>
            <p:ph idx="1"/>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318221" y="1700808"/>
            <a:ext cx="3168352" cy="1598745"/>
          </a:xfrm>
        </p:spPr>
      </p:pic>
      <p:sp>
        <p:nvSpPr>
          <p:cNvPr id="2" name="Títol 1"/>
          <p:cNvSpPr>
            <a:spLocks noGrp="1"/>
          </p:cNvSpPr>
          <p:nvPr>
            <p:ph type="title"/>
          </p:nvPr>
        </p:nvSpPr>
        <p:spPr/>
        <p:txBody>
          <a:bodyPr>
            <a:normAutofit/>
          </a:bodyPr>
          <a:lstStyle/>
          <a:p>
            <a:r>
              <a:rPr lang="ca-ES" dirty="0" smtClean="0"/>
              <a:t>CONCLUSIONES</a:t>
            </a:r>
            <a:endParaRPr lang="ca-ES" dirty="0"/>
          </a:p>
        </p:txBody>
      </p:sp>
      <p:sp>
        <p:nvSpPr>
          <p:cNvPr id="6" name="QuadreDeText 5"/>
          <p:cNvSpPr txBox="1"/>
          <p:nvPr/>
        </p:nvSpPr>
        <p:spPr>
          <a:xfrm>
            <a:off x="683567" y="1340768"/>
            <a:ext cx="7803005" cy="5632311"/>
          </a:xfrm>
          <a:prstGeom prst="rect">
            <a:avLst/>
          </a:prstGeom>
          <a:noFill/>
        </p:spPr>
        <p:txBody>
          <a:bodyPr wrap="square" rtlCol="0">
            <a:spAutoFit/>
          </a:bodyPr>
          <a:lstStyle/>
          <a:p>
            <a:r>
              <a:rPr lang="es-ES" dirty="0"/>
              <a:t>Todas las compañías son susceptibles de padecer </a:t>
            </a:r>
            <a:r>
              <a:rPr lang="es-ES" dirty="0" smtClean="0"/>
              <a:t>algún </a:t>
            </a:r>
            <a:r>
              <a:rPr lang="es-ES" dirty="0"/>
              <a:t>tipo de </a:t>
            </a:r>
            <a:r>
              <a:rPr lang="es-ES" dirty="0" smtClean="0"/>
              <a:t>fraude. </a:t>
            </a:r>
          </a:p>
          <a:p>
            <a:endParaRPr lang="es-ES" dirty="0"/>
          </a:p>
          <a:p>
            <a:r>
              <a:rPr lang="es-ES_tradnl" dirty="0" smtClean="0"/>
              <a:t>Todos los elementos de un programa</a:t>
            </a:r>
          </a:p>
          <a:p>
            <a:r>
              <a:rPr lang="es-ES_tradnl" dirty="0" smtClean="0"/>
              <a:t>integral de Fraude Interno son importantes.</a:t>
            </a:r>
          </a:p>
          <a:p>
            <a:endParaRPr lang="es-ES_tradnl" dirty="0" smtClean="0"/>
          </a:p>
          <a:p>
            <a:r>
              <a:rPr lang="es-ES" dirty="0"/>
              <a:t>Un programa efectivo de administración de </a:t>
            </a:r>
            <a:endParaRPr lang="es-ES" dirty="0" smtClean="0"/>
          </a:p>
          <a:p>
            <a:r>
              <a:rPr lang="es-ES" dirty="0" smtClean="0"/>
              <a:t>fraude </a:t>
            </a:r>
            <a:r>
              <a:rPr lang="es-ES" dirty="0"/>
              <a:t>requiere que toda la organización </a:t>
            </a:r>
            <a:endParaRPr lang="es-ES" dirty="0" smtClean="0"/>
          </a:p>
          <a:p>
            <a:r>
              <a:rPr lang="es-ES" dirty="0" smtClean="0"/>
              <a:t>participe </a:t>
            </a:r>
            <a:r>
              <a:rPr lang="es-ES" dirty="0"/>
              <a:t>en la gestión del riesgo de fraude, </a:t>
            </a:r>
            <a:endParaRPr lang="es-ES" dirty="0" smtClean="0"/>
          </a:p>
          <a:p>
            <a:r>
              <a:rPr lang="es-ES" b="1" dirty="0" smtClean="0"/>
              <a:t>siendo </a:t>
            </a:r>
            <a:r>
              <a:rPr lang="es-ES" b="1" dirty="0"/>
              <a:t>esencial el apoyo y implicación de la alta dirección y la gerencia</a:t>
            </a:r>
            <a:r>
              <a:rPr lang="es-ES" dirty="0" smtClean="0"/>
              <a:t>.</a:t>
            </a:r>
          </a:p>
          <a:p>
            <a:endParaRPr lang="es-ES" dirty="0" smtClean="0"/>
          </a:p>
          <a:p>
            <a:pPr lvl="0"/>
            <a:r>
              <a:rPr lang="es-ES_tradnl" dirty="0"/>
              <a:t>La tecnología evoluciona, la sociedad es cambiante, la empresa crece: Revisión y creación constante de </a:t>
            </a:r>
            <a:r>
              <a:rPr lang="es-ES_tradnl" dirty="0" smtClean="0"/>
              <a:t>nuevas alertas y controles.</a:t>
            </a:r>
          </a:p>
          <a:p>
            <a:pPr lvl="0"/>
            <a:endParaRPr lang="es-ES_tradnl" dirty="0"/>
          </a:p>
          <a:p>
            <a:pPr lvl="0"/>
            <a:r>
              <a:rPr lang="es-ES_tradnl" dirty="0" smtClean="0"/>
              <a:t>Para diseñar una alerta, hay que ser creativo y ponerse </a:t>
            </a:r>
            <a:r>
              <a:rPr lang="es-ES_tradnl" dirty="0"/>
              <a:t>en la piel del </a:t>
            </a:r>
            <a:r>
              <a:rPr lang="es-ES_tradnl" dirty="0" smtClean="0"/>
              <a:t>defraudador, buscando comportamientos potenciales de obtención automática, que sean medibles y asignables </a:t>
            </a:r>
            <a:r>
              <a:rPr lang="es-ES_tradnl" dirty="0"/>
              <a:t>a una persona y/o centro.</a:t>
            </a:r>
            <a:endParaRPr lang="ca-ES" dirty="0"/>
          </a:p>
          <a:p>
            <a:pPr lvl="0"/>
            <a:endParaRPr lang="es-ES_tradnl" dirty="0" smtClean="0"/>
          </a:p>
          <a:p>
            <a:pPr lvl="0"/>
            <a:r>
              <a:rPr lang="es-ES_tradnl" dirty="0" smtClean="0"/>
              <a:t>Una alerta </a:t>
            </a:r>
            <a:r>
              <a:rPr lang="es-ES_tradnl" dirty="0"/>
              <a:t>no necesariamente tiene que ir ligado a un acontecimiento. Puede ser el encadenamiento de varios.</a:t>
            </a:r>
            <a:endParaRPr lang="ca-ES" dirty="0"/>
          </a:p>
          <a:p>
            <a:endParaRPr lang="es-ES_tradnl" dirty="0"/>
          </a:p>
        </p:txBody>
      </p:sp>
      <p:cxnSp>
        <p:nvCxnSpPr>
          <p:cNvPr id="5" name="Connector de fletxa recta 4"/>
          <p:cNvCxnSpPr/>
          <p:nvPr/>
        </p:nvCxnSpPr>
        <p:spPr>
          <a:xfrm>
            <a:off x="4716016" y="2132856"/>
            <a:ext cx="432048"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pic>
        <p:nvPicPr>
          <p:cNvPr id="1027" name="Picture 3" descr="C:\Users\CC004017\AppData\Local\Microsoft\Windows\Temporary Internet Files\Content.IE5\KINUMT6N\Check_mark.svg[1].png"/>
          <p:cNvPicPr>
            <a:picLocks noChangeAspect="1" noChangeArrowheads="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51921" y="1273283"/>
            <a:ext cx="520452" cy="520452"/>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10" name="Picture 3" descr="C:\Users\CC004017\AppData\Local\Microsoft\Windows\Temporary Internet Files\Content.IE5\KINUMT6N\Check_mark.svg[1].png"/>
          <p:cNvPicPr>
            <a:picLocks noChangeAspect="1" noChangeArrowheads="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51921" y="1946135"/>
            <a:ext cx="520452" cy="520452"/>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11" name="Picture 3" descr="C:\Users\CC004017\AppData\Local\Microsoft\Windows\Temporary Internet Files\Content.IE5\KINUMT6N\Check_mark.svg[1].png"/>
          <p:cNvPicPr>
            <a:picLocks noChangeAspect="1" noChangeArrowheads="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81843" y="6021288"/>
            <a:ext cx="520452" cy="520452"/>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12" name="Picture 3" descr="C:\Users\CC004017\AppData\Local\Microsoft\Windows\Temporary Internet Files\Content.IE5\KINUMT6N\Check_mark.svg[1].png"/>
          <p:cNvPicPr>
            <a:picLocks noChangeAspect="1" noChangeArrowheads="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63115" y="2708920"/>
            <a:ext cx="520452" cy="520452"/>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13" name="Picture 3" descr="C:\Users\CC004017\AppData\Local\Microsoft\Windows\Temporary Internet Files\Content.IE5\KINUMT6N\Check_mark.svg[1].png"/>
          <p:cNvPicPr>
            <a:picLocks noChangeAspect="1" noChangeArrowheads="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63115" y="4121274"/>
            <a:ext cx="520452" cy="520452"/>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14" name="Picture 3" descr="C:\Users\CC004017\AppData\Local\Microsoft\Windows\Temporary Internet Files\Content.IE5\KINUMT6N\Check_mark.svg[1].png"/>
          <p:cNvPicPr>
            <a:picLocks noChangeAspect="1" noChangeArrowheads="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63115" y="4941168"/>
            <a:ext cx="520452" cy="520452"/>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17810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ol 1"/>
          <p:cNvSpPr>
            <a:spLocks noGrp="1"/>
          </p:cNvSpPr>
          <p:nvPr>
            <p:ph type="title"/>
          </p:nvPr>
        </p:nvSpPr>
        <p:spPr>
          <a:xfrm>
            <a:off x="251520" y="116632"/>
            <a:ext cx="8229600" cy="706090"/>
          </a:xfrm>
        </p:spPr>
        <p:txBody>
          <a:bodyPr>
            <a:normAutofit fontScale="90000"/>
          </a:bodyPr>
          <a:lstStyle/>
          <a:p>
            <a:r>
              <a:rPr lang="es-ES" sz="2200" dirty="0" smtClean="0"/>
              <a:t/>
            </a:r>
            <a:br>
              <a:rPr lang="es-ES" sz="2200" dirty="0" smtClean="0"/>
            </a:br>
            <a:r>
              <a:rPr lang="es-ES" sz="2200" dirty="0"/>
              <a:t/>
            </a:r>
            <a:br>
              <a:rPr lang="es-ES" sz="2200" dirty="0"/>
            </a:br>
            <a:r>
              <a:rPr lang="es-ES" sz="2200" dirty="0" smtClean="0"/>
              <a:t>El </a:t>
            </a:r>
            <a:r>
              <a:rPr lang="es-ES" sz="2200" dirty="0"/>
              <a:t>cuadro de mandos como motor de la Gestión del Fraude Interno:</a:t>
            </a:r>
            <a:r>
              <a:rPr lang="ca-ES" dirty="0"/>
              <a:t/>
            </a:r>
            <a:br>
              <a:rPr lang="ca-ES" dirty="0"/>
            </a:br>
            <a:endParaRPr lang="ca-ES" dirty="0"/>
          </a:p>
        </p:txBody>
      </p:sp>
      <p:sp>
        <p:nvSpPr>
          <p:cNvPr id="3" name="Contenidor de contingut 2"/>
          <p:cNvSpPr>
            <a:spLocks noGrp="1"/>
          </p:cNvSpPr>
          <p:nvPr>
            <p:ph idx="1"/>
          </p:nvPr>
        </p:nvSpPr>
        <p:spPr>
          <a:xfrm>
            <a:off x="457200" y="836712"/>
            <a:ext cx="8229600" cy="5289451"/>
          </a:xfrm>
        </p:spPr>
        <p:txBody>
          <a:bodyPr>
            <a:normAutofit fontScale="85000" lnSpcReduction="10000"/>
          </a:bodyPr>
          <a:lstStyle/>
          <a:p>
            <a:pPr lvl="0"/>
            <a:r>
              <a:rPr lang="es-ES" sz="1800" dirty="0" smtClean="0"/>
              <a:t>Generación </a:t>
            </a:r>
            <a:r>
              <a:rPr lang="es-ES" sz="1800" dirty="0"/>
              <a:t>de alertas: </a:t>
            </a:r>
            <a:endParaRPr lang="es-ES" sz="1800" dirty="0" smtClean="0"/>
          </a:p>
          <a:p>
            <a:pPr lvl="1">
              <a:buFont typeface="Calibri" panose="020F0502020204030204" pitchFamily="34" charset="0"/>
              <a:buChar char="―"/>
            </a:pPr>
            <a:r>
              <a:rPr lang="es-ES" sz="1800" dirty="0" smtClean="0"/>
              <a:t>Cada </a:t>
            </a:r>
            <a:r>
              <a:rPr lang="es-ES" sz="1800" dirty="0"/>
              <a:t>alerta de fraude consta con numerosos registros que indican un potencial riesgo de fraude. </a:t>
            </a:r>
            <a:endParaRPr lang="es-ES" sz="1800" dirty="0" smtClean="0"/>
          </a:p>
          <a:p>
            <a:pPr lvl="1">
              <a:buFont typeface="Calibri" panose="020F0502020204030204" pitchFamily="34" charset="0"/>
              <a:buChar char="―"/>
            </a:pPr>
            <a:r>
              <a:rPr lang="es-ES" sz="1800" dirty="0" smtClean="0"/>
              <a:t>Se </a:t>
            </a:r>
            <a:r>
              <a:rPr lang="es-ES" sz="1800" dirty="0"/>
              <a:t>generan periódicamente de manera automática  a partir de la monitorización u otras fuentes de información existentes. </a:t>
            </a:r>
            <a:endParaRPr lang="es-ES" sz="1800" dirty="0" smtClean="0"/>
          </a:p>
          <a:p>
            <a:pPr lvl="1">
              <a:buFont typeface="Calibri" panose="020F0502020204030204" pitchFamily="34" charset="0"/>
              <a:buChar char="―"/>
            </a:pPr>
            <a:r>
              <a:rPr lang="es-ES" sz="1800" dirty="0" smtClean="0"/>
              <a:t>Una </a:t>
            </a:r>
            <a:r>
              <a:rPr lang="es-ES" sz="1800" dirty="0"/>
              <a:t>alerta se puede diseñar a partir de algo muy concreto, o bien de manera compleja, mediante el encadenamiento de ciertos comportamientos</a:t>
            </a:r>
            <a:r>
              <a:rPr lang="es-ES" sz="1800" dirty="0" smtClean="0"/>
              <a:t>.</a:t>
            </a:r>
          </a:p>
          <a:p>
            <a:pPr marL="457200" lvl="1" indent="0">
              <a:buNone/>
            </a:pPr>
            <a:endParaRPr lang="es-ES" sz="1800" dirty="0"/>
          </a:p>
          <a:p>
            <a:pPr lvl="0"/>
            <a:r>
              <a:rPr lang="es-ES" sz="1800" dirty="0" smtClean="0"/>
              <a:t>Los </a:t>
            </a:r>
            <a:r>
              <a:rPr lang="es-ES" sz="1800" dirty="0"/>
              <a:t>controles, serian aquellos que generan y reportan otros departamentos (no Auditoria Interna) de la organización, es decir las 2ª y 3ª LdD (Línea de Defensa). Auditoria Interna debe revisar que los controles sean eficientes y se realizan de manera metodológica, así como proponer la creación de nuevos controles</a:t>
            </a:r>
            <a:r>
              <a:rPr lang="es-ES" sz="1800" dirty="0" smtClean="0"/>
              <a:t>.</a:t>
            </a:r>
          </a:p>
          <a:p>
            <a:pPr marL="0" lvl="0" indent="0">
              <a:buNone/>
            </a:pPr>
            <a:endParaRPr lang="es-ES" sz="1800" dirty="0"/>
          </a:p>
          <a:p>
            <a:pPr lvl="0"/>
            <a:r>
              <a:rPr lang="es-ES" sz="1800" dirty="0" smtClean="0"/>
              <a:t>Que </a:t>
            </a:r>
            <a:r>
              <a:rPr lang="es-ES" sz="1800" dirty="0"/>
              <a:t>proporciona el Cuadro de </a:t>
            </a:r>
            <a:r>
              <a:rPr lang="es-ES" sz="1800" dirty="0" smtClean="0"/>
              <a:t>Mandos:</a:t>
            </a:r>
          </a:p>
          <a:p>
            <a:pPr lvl="1">
              <a:buFont typeface="Calibri" panose="020F0502020204030204" pitchFamily="34" charset="0"/>
              <a:buChar char="―"/>
            </a:pPr>
            <a:r>
              <a:rPr lang="es-ES" sz="1800" dirty="0"/>
              <a:t>Poder realizar consultas</a:t>
            </a:r>
          </a:p>
          <a:p>
            <a:pPr lvl="1">
              <a:buFont typeface="Calibri" panose="020F0502020204030204" pitchFamily="34" charset="0"/>
              <a:buChar char="―"/>
            </a:pPr>
            <a:r>
              <a:rPr lang="es-ES" sz="1800" dirty="0"/>
              <a:t>Generación de </a:t>
            </a:r>
            <a:r>
              <a:rPr lang="es-ES" sz="1800" dirty="0" smtClean="0"/>
              <a:t>ránquines</a:t>
            </a:r>
            <a:endParaRPr lang="es-ES" sz="1800" dirty="0"/>
          </a:p>
          <a:p>
            <a:pPr lvl="1">
              <a:buFont typeface="Calibri" panose="020F0502020204030204" pitchFamily="34" charset="0"/>
              <a:buChar char="―"/>
            </a:pPr>
            <a:r>
              <a:rPr lang="es-ES" sz="1800" dirty="0"/>
              <a:t>Generación de Informes</a:t>
            </a:r>
          </a:p>
          <a:p>
            <a:pPr lvl="1">
              <a:buFont typeface="Calibri" panose="020F0502020204030204" pitchFamily="34" charset="0"/>
              <a:buChar char="―"/>
            </a:pPr>
            <a:r>
              <a:rPr lang="es-ES" sz="1800" dirty="0"/>
              <a:t>Soporte documental de revisiones, evidencias y pruebas.</a:t>
            </a:r>
          </a:p>
          <a:p>
            <a:pPr lvl="1">
              <a:buFont typeface="Calibri" panose="020F0502020204030204" pitchFamily="34" charset="0"/>
              <a:buChar char="―"/>
            </a:pPr>
            <a:r>
              <a:rPr lang="es-ES" sz="1800" dirty="0"/>
              <a:t>Canal de comunicación con centros y empleados</a:t>
            </a:r>
          </a:p>
          <a:p>
            <a:pPr lvl="0"/>
            <a:endParaRPr lang="ca-ES" sz="1800" dirty="0"/>
          </a:p>
          <a:p>
            <a:r>
              <a:rPr lang="es-ES_tradnl" sz="1800" dirty="0"/>
              <a:t>A pesar de los avances tecnológicos, no existe una herramienta que detecte los empleados que cometen un fraude. Esto implica la necesidad de una revisión manual.</a:t>
            </a:r>
            <a:endParaRPr lang="ca-ES" sz="1800" dirty="0"/>
          </a:p>
          <a:p>
            <a:pPr marL="0" lvl="0" indent="0">
              <a:buNone/>
            </a:pPr>
            <a:endParaRPr lang="ca-ES" dirty="0" smtClean="0"/>
          </a:p>
          <a:p>
            <a:pPr marL="0" indent="0">
              <a:buNone/>
            </a:pPr>
            <a:endParaRPr lang="ca-ES" dirty="0"/>
          </a:p>
        </p:txBody>
      </p:sp>
      <p:pic>
        <p:nvPicPr>
          <p:cNvPr id="4" name="Picture 2" descr="C:\Users\CC004017\AppData\Local\Microsoft\Windows\Temporary Internet Files\Content.IE5\KINUMT6N\Check_mark.svg[1].pn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51520" y="188640"/>
            <a:ext cx="520452" cy="520452"/>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83431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Imatge 2"/>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292080" y="1509916"/>
            <a:ext cx="2759651" cy="3114305"/>
          </a:xfrm>
          <a:prstGeom prst="rect">
            <a:avLst/>
          </a:prstGeom>
        </p:spPr>
      </p:pic>
      <p:sp>
        <p:nvSpPr>
          <p:cNvPr id="2" name="Títol 1"/>
          <p:cNvSpPr>
            <a:spLocks noGrp="1"/>
          </p:cNvSpPr>
          <p:nvPr>
            <p:ph type="title"/>
          </p:nvPr>
        </p:nvSpPr>
        <p:spPr>
          <a:xfrm>
            <a:off x="467544" y="260648"/>
            <a:ext cx="8229600" cy="1143000"/>
          </a:xfrm>
        </p:spPr>
        <p:txBody>
          <a:bodyPr>
            <a:normAutofit/>
          </a:bodyPr>
          <a:lstStyle/>
          <a:p>
            <a:r>
              <a:rPr lang="ca-ES" dirty="0"/>
              <a:t>MESA REDONDA DE PREGUNTAS </a:t>
            </a:r>
          </a:p>
        </p:txBody>
      </p:sp>
      <p:pic>
        <p:nvPicPr>
          <p:cNvPr id="4" name="Contenidor de contingut 3"/>
          <p:cNvPicPr>
            <a:picLocks noGrp="1" noChangeAspect="1"/>
          </p:cNvPicPr>
          <p:nvPr>
            <p:ph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403648" y="1772816"/>
            <a:ext cx="3678792" cy="3512046"/>
          </a:xfrm>
        </p:spPr>
      </p:pic>
      <p:sp>
        <p:nvSpPr>
          <p:cNvPr id="6" name="Rectangle 5"/>
          <p:cNvSpPr/>
          <p:nvPr/>
        </p:nvSpPr>
        <p:spPr>
          <a:xfrm>
            <a:off x="1259632" y="5701531"/>
            <a:ext cx="6408712" cy="391765"/>
          </a:xfrm>
          <a:prstGeom prst="rect">
            <a:avLst/>
          </a:prstGeom>
          <a:solidFill>
            <a:srgbClr val="00B0F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ca-ES" sz="3600" dirty="0" smtClean="0"/>
              <a:t>fraudeinterno@gmail.com</a:t>
            </a:r>
            <a:endParaRPr lang="ca-ES" sz="3600" dirty="0"/>
          </a:p>
        </p:txBody>
      </p:sp>
      <p:pic>
        <p:nvPicPr>
          <p:cNvPr id="11" name="Imatge 10"/>
          <p:cNvPicPr>
            <a:picLocks noChangeAspect="1"/>
          </p:cNvPicPr>
          <p:nvPr/>
        </p:nvPicPr>
        <p:blipFill>
          <a:blip r:embed="rId4"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7130013" y="4773885"/>
            <a:ext cx="477954" cy="477954"/>
          </a:xfrm>
          <a:prstGeom prst="rect">
            <a:avLst/>
          </a:prstGeom>
        </p:spPr>
      </p:pic>
      <p:pic>
        <p:nvPicPr>
          <p:cNvPr id="12" name="Imatge 11">
            <a:hlinkClick r:id="rId5"/>
          </p:cNvPr>
          <p:cNvPicPr>
            <a:picLocks noChangeAspect="1"/>
          </p:cNvPicPr>
          <p:nvPr/>
        </p:nvPicPr>
        <p:blipFill>
          <a:blip r:embed="rId6"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724128" y="4748747"/>
            <a:ext cx="648072" cy="462909"/>
          </a:xfrm>
          <a:prstGeom prst="rect">
            <a:avLst/>
          </a:prstGeom>
        </p:spPr>
      </p:pic>
      <p:pic>
        <p:nvPicPr>
          <p:cNvPr id="13" name="Imatge 12"/>
          <p:cNvPicPr>
            <a:picLocks noChangeAspect="1"/>
          </p:cNvPicPr>
          <p:nvPr/>
        </p:nvPicPr>
        <p:blipFill>
          <a:blip r:embed="rId7"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499422" y="4748748"/>
            <a:ext cx="477955" cy="477955"/>
          </a:xfrm>
          <a:prstGeom prst="rect">
            <a:avLst/>
          </a:prstGeom>
        </p:spPr>
      </p:pic>
      <p:pic>
        <p:nvPicPr>
          <p:cNvPr id="14" name="Imatge 13"/>
          <p:cNvPicPr>
            <a:picLocks noChangeAspect="1"/>
          </p:cNvPicPr>
          <p:nvPr/>
        </p:nvPicPr>
        <p:blipFill>
          <a:blip r:embed="rId8"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591477" y="5737534"/>
            <a:ext cx="319757" cy="319757"/>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8039975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l'Offic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l'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2987</TotalTime>
  <Words>1754</Words>
  <Application>Microsoft Macintosh PowerPoint</Application>
  <PresentationFormat>Presentación en pantalla (4:3)</PresentationFormat>
  <Paragraphs>184</Paragraphs>
  <Slides>15</Slides>
  <Notes>1</Notes>
  <HiddenSlides>0</HiddenSlides>
  <MMClips>0</MMClips>
  <ScaleCrop>false</ScaleCrop>
  <HeadingPairs>
    <vt:vector size="4" baseType="variant">
      <vt:variant>
        <vt:lpstr>Plantilla de diseño</vt:lpstr>
      </vt:variant>
      <vt:variant>
        <vt:i4>1</vt:i4>
      </vt:variant>
      <vt:variant>
        <vt:lpstr>Títulos de diapositiva</vt:lpstr>
      </vt:variant>
      <vt:variant>
        <vt:i4>15</vt:i4>
      </vt:variant>
    </vt:vector>
  </HeadingPairs>
  <TitlesOfParts>
    <vt:vector size="16" baseType="lpstr">
      <vt:lpstr>Tema de l'Office</vt:lpstr>
      <vt:lpstr>COLABORACIÓN FORMATIVA</vt:lpstr>
      <vt:lpstr>CONTROLES ANTIFRAUDE</vt:lpstr>
      <vt:lpstr>ÍNDICE</vt:lpstr>
      <vt:lpstr>¿DÓNDE ESTAMOS?</vt:lpstr>
      <vt:lpstr>ADMINISTRACIÓN DEL FRAUDE INTERNO</vt:lpstr>
      <vt:lpstr>ADMINISTRACIÓN DEL FRAUDE INTERNO</vt:lpstr>
      <vt:lpstr>ELEMENTOS DE UN PROGRAMA INTEGRAL  DE ADMINISTRACIÓN DE RIESGOS</vt:lpstr>
      <vt:lpstr>COMO DISEÑAR LOS CONTROLES ANTIFRAUDE</vt:lpstr>
      <vt:lpstr>EJEMPLO DE COMO SE CREA UN CONTROL</vt:lpstr>
      <vt:lpstr>COMO TRATAR LOS CONTROLES ANTIFRAUDE</vt:lpstr>
      <vt:lpstr>COMO DISEÑAR UN CUADRO DE MANDOS</vt:lpstr>
      <vt:lpstr>COMO DISEÑAR UN CUADRO DE MANDOS</vt:lpstr>
      <vt:lpstr>CONCLUSIONES</vt:lpstr>
      <vt:lpstr>  El cuadro de mandos como motor de la Gestión del Fraude Interno: </vt:lpstr>
      <vt:lpstr>MESA REDONDA DE PREGUNTAS </vt:lpstr>
    </vt:vector>
  </TitlesOfParts>
  <Company>CatalunyaCaixa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CONTROLES ANTIFRAUDE</dc:title>
  <dc:creator>ALBERT SALVADOR LAFUENTE</dc:creator>
  <cp:lastModifiedBy>Annabel Lleonart Margall</cp:lastModifiedBy>
  <cp:revision>73</cp:revision>
  <dcterms:created xsi:type="dcterms:W3CDTF">2016-06-15T17:49:29Z</dcterms:created>
  <dcterms:modified xsi:type="dcterms:W3CDTF">2016-06-15T19:04:59Z</dcterms:modified>
</cp:coreProperties>
</file>